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0" r:id="rId4"/>
  </p:sldMasterIdLst>
  <p:notesMasterIdLst>
    <p:notesMasterId r:id="rId24"/>
  </p:notesMasterIdLst>
  <p:handoutMasterIdLst>
    <p:handoutMasterId r:id="rId25"/>
  </p:handoutMasterIdLst>
  <p:sldIdLst>
    <p:sldId id="984" r:id="rId5"/>
    <p:sldId id="1165" r:id="rId6"/>
    <p:sldId id="1138" r:id="rId7"/>
    <p:sldId id="1150" r:id="rId8"/>
    <p:sldId id="1155" r:id="rId9"/>
    <p:sldId id="1167" r:id="rId10"/>
    <p:sldId id="1156" r:id="rId11"/>
    <p:sldId id="1157" r:id="rId12"/>
    <p:sldId id="1158" r:id="rId13"/>
    <p:sldId id="1159" r:id="rId14"/>
    <p:sldId id="1160" r:id="rId15"/>
    <p:sldId id="1161" r:id="rId16"/>
    <p:sldId id="1162" r:id="rId17"/>
    <p:sldId id="1166" r:id="rId18"/>
    <p:sldId id="1168" r:id="rId19"/>
    <p:sldId id="1169" r:id="rId20"/>
    <p:sldId id="1164" r:id="rId21"/>
    <p:sldId id="1170" r:id="rId22"/>
    <p:sldId id="1171" r:id="rId23"/>
  </p:sldIdLst>
  <p:sldSz cx="9144000" cy="6858000" type="letter"/>
  <p:notesSz cx="6997700" cy="9283700"/>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Ferro" initials="JF" lastIdx="10" clrIdx="0"/>
  <p:cmAuthor id="1" name="Paula Hanson" initials="PH" lastIdx="1" clrIdx="1"/>
  <p:cmAuthor id="2" name="Brian Borders" initials="BB"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EDA"/>
    <a:srgbClr val="25FC14"/>
    <a:srgbClr val="FF5D70"/>
    <a:srgbClr val="FF475D"/>
    <a:srgbClr val="0059FA"/>
    <a:srgbClr val="FF3737"/>
    <a:srgbClr val="E0E0E0"/>
    <a:srgbClr val="FFFF99"/>
    <a:srgbClr val="FFFFCC"/>
    <a:srgbClr val="FF5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3" autoAdjust="0"/>
    <p:restoredTop sz="98649" autoAdjust="0"/>
  </p:normalViewPr>
  <p:slideViewPr>
    <p:cSldViewPr snapToGrid="0" showGuides="1">
      <p:cViewPr varScale="1">
        <p:scale>
          <a:sx n="220" d="100"/>
          <a:sy n="220" d="100"/>
        </p:scale>
        <p:origin x="-1944" y="-96"/>
      </p:cViewPr>
      <p:guideLst>
        <p:guide orient="horz" pos="4192"/>
        <p:guide orient="horz" pos="1749"/>
        <p:guide orient="horz" pos="2329"/>
        <p:guide orient="horz" pos="2378"/>
        <p:guide orient="horz" pos="467"/>
        <p:guide orient="horz" pos="2547"/>
        <p:guide orient="horz" pos="636"/>
        <p:guide pos="2880"/>
        <p:guide pos="98"/>
        <p:guide pos="5662"/>
        <p:guide pos="2928"/>
        <p:guide pos="2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794" y="-90"/>
      </p:cViewPr>
      <p:guideLst>
        <p:guide orient="horz" pos="2924"/>
        <p:guide pos="2204"/>
      </p:guideLst>
    </p:cSldViewPr>
  </p:notesViewPr>
  <p:gridSpacing cx="38405" cy="384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20" y="0"/>
            <a:ext cx="3032970" cy="461332"/>
          </a:xfrm>
          <a:prstGeom prst="rect">
            <a:avLst/>
          </a:prstGeom>
          <a:noFill/>
          <a:ln w="9525">
            <a:noFill/>
            <a:miter lim="800000"/>
            <a:headEnd/>
            <a:tailEnd/>
          </a:ln>
        </p:spPr>
        <p:txBody>
          <a:bodyPr vert="horz" wrap="square" lIns="91675" tIns="45836" rIns="91675" bIns="45836" numCol="1" anchor="t" anchorCtr="0" compatLnSpc="1">
            <a:prstTxWarp prst="textNoShape">
              <a:avLst/>
            </a:prstTxWarp>
          </a:bodyPr>
          <a:lstStyle>
            <a:lvl1pPr>
              <a:defRPr sz="1200">
                <a:latin typeface="Arial" charset="0"/>
              </a:defRPr>
            </a:lvl1pPr>
          </a:lstStyle>
          <a:p>
            <a:pPr>
              <a:defRPr/>
            </a:pPr>
            <a:endParaRPr lang="en-US" dirty="0"/>
          </a:p>
        </p:txBody>
      </p:sp>
      <p:sp>
        <p:nvSpPr>
          <p:cNvPr id="218115" name="Rectangle 3"/>
          <p:cNvSpPr>
            <a:spLocks noGrp="1" noChangeArrowheads="1"/>
          </p:cNvSpPr>
          <p:nvPr>
            <p:ph type="dt" sz="quarter" idx="1"/>
          </p:nvPr>
        </p:nvSpPr>
        <p:spPr bwMode="auto">
          <a:xfrm>
            <a:off x="3963163" y="0"/>
            <a:ext cx="3032970" cy="461332"/>
          </a:xfrm>
          <a:prstGeom prst="rect">
            <a:avLst/>
          </a:prstGeom>
          <a:noFill/>
          <a:ln w="9525">
            <a:noFill/>
            <a:miter lim="800000"/>
            <a:headEnd/>
            <a:tailEnd/>
          </a:ln>
        </p:spPr>
        <p:txBody>
          <a:bodyPr vert="horz" wrap="square" lIns="91675" tIns="45836" rIns="91675" bIns="45836" numCol="1" anchor="t" anchorCtr="0" compatLnSpc="1">
            <a:prstTxWarp prst="textNoShape">
              <a:avLst/>
            </a:prstTxWarp>
          </a:bodyPr>
          <a:lstStyle>
            <a:lvl1pPr algn="r">
              <a:defRPr sz="1200">
                <a:latin typeface="Arial" charset="0"/>
              </a:defRPr>
            </a:lvl1pPr>
          </a:lstStyle>
          <a:p>
            <a:pPr>
              <a:defRPr/>
            </a:pPr>
            <a:endParaRPr lang="en-US" dirty="0"/>
          </a:p>
        </p:txBody>
      </p:sp>
      <p:sp>
        <p:nvSpPr>
          <p:cNvPr id="218116" name="Rectangle 4"/>
          <p:cNvSpPr>
            <a:spLocks noGrp="1" noChangeArrowheads="1"/>
          </p:cNvSpPr>
          <p:nvPr>
            <p:ph type="ftr" sz="quarter" idx="2"/>
          </p:nvPr>
        </p:nvSpPr>
        <p:spPr bwMode="auto">
          <a:xfrm>
            <a:off x="20" y="8820820"/>
            <a:ext cx="3032970" cy="461332"/>
          </a:xfrm>
          <a:prstGeom prst="rect">
            <a:avLst/>
          </a:prstGeom>
          <a:noFill/>
          <a:ln w="9525">
            <a:noFill/>
            <a:miter lim="800000"/>
            <a:headEnd/>
            <a:tailEnd/>
          </a:ln>
        </p:spPr>
        <p:txBody>
          <a:bodyPr vert="horz" wrap="square" lIns="91675" tIns="45836" rIns="91675" bIns="45836" numCol="1" anchor="b" anchorCtr="0" compatLnSpc="1">
            <a:prstTxWarp prst="textNoShape">
              <a:avLst/>
            </a:prstTxWarp>
          </a:bodyPr>
          <a:lstStyle>
            <a:lvl1pPr>
              <a:defRPr sz="1200">
                <a:latin typeface="Arial" charset="0"/>
              </a:defRPr>
            </a:lvl1pPr>
          </a:lstStyle>
          <a:p>
            <a:pPr>
              <a:defRPr/>
            </a:pPr>
            <a:endParaRPr lang="en-US" dirty="0"/>
          </a:p>
        </p:txBody>
      </p:sp>
      <p:sp>
        <p:nvSpPr>
          <p:cNvPr id="218117" name="Rectangle 5"/>
          <p:cNvSpPr>
            <a:spLocks noGrp="1" noChangeArrowheads="1"/>
          </p:cNvSpPr>
          <p:nvPr>
            <p:ph type="sldNum" sz="quarter" idx="3"/>
          </p:nvPr>
        </p:nvSpPr>
        <p:spPr bwMode="auto">
          <a:xfrm>
            <a:off x="3963163" y="8820820"/>
            <a:ext cx="3032970" cy="461332"/>
          </a:xfrm>
          <a:prstGeom prst="rect">
            <a:avLst/>
          </a:prstGeom>
          <a:noFill/>
          <a:ln w="9525">
            <a:noFill/>
            <a:miter lim="800000"/>
            <a:headEnd/>
            <a:tailEnd/>
          </a:ln>
        </p:spPr>
        <p:txBody>
          <a:bodyPr vert="horz" wrap="square" lIns="91675" tIns="45836" rIns="91675" bIns="45836" numCol="1" anchor="b" anchorCtr="0" compatLnSpc="1">
            <a:prstTxWarp prst="textNoShape">
              <a:avLst/>
            </a:prstTxWarp>
          </a:bodyPr>
          <a:lstStyle>
            <a:lvl1pPr algn="r">
              <a:defRPr sz="1200">
                <a:latin typeface="Arial" charset="0"/>
              </a:defRPr>
            </a:lvl1pPr>
          </a:lstStyle>
          <a:p>
            <a:pPr>
              <a:defRPr/>
            </a:pPr>
            <a:fld id="{C0B6A6B2-73A2-438F-AD36-AC5D26ECB191}" type="slidenum">
              <a:rPr lang="en-US"/>
              <a:pPr>
                <a:defRPr/>
              </a:pPr>
              <a:t>‹#›</a:t>
            </a:fld>
            <a:endParaRPr lang="en-US" dirty="0"/>
          </a:p>
        </p:txBody>
      </p:sp>
    </p:spTree>
    <p:extLst>
      <p:ext uri="{BB962C8B-B14F-4D97-AF65-F5344CB8AC3E}">
        <p14:creationId xmlns:p14="http://schemas.microsoft.com/office/powerpoint/2010/main" val="2100101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0" y="0"/>
            <a:ext cx="3032970" cy="461332"/>
          </a:xfrm>
          <a:prstGeom prst="rect">
            <a:avLst/>
          </a:prstGeom>
          <a:noFill/>
          <a:ln w="9525">
            <a:noFill/>
            <a:miter lim="800000"/>
            <a:headEnd/>
            <a:tailEnd/>
          </a:ln>
        </p:spPr>
        <p:txBody>
          <a:bodyPr vert="horz" wrap="square" lIns="93415" tIns="46709" rIns="93415" bIns="46709" numCol="1" anchor="t" anchorCtr="0" compatLnSpc="1">
            <a:prstTxWarp prst="textNoShape">
              <a:avLst/>
            </a:prstTxWarp>
          </a:bodyPr>
          <a:lstStyle>
            <a:lvl1pPr defTabSz="933450">
              <a:defRPr sz="120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963163" y="0"/>
            <a:ext cx="3032970" cy="461332"/>
          </a:xfrm>
          <a:prstGeom prst="rect">
            <a:avLst/>
          </a:prstGeom>
          <a:noFill/>
          <a:ln w="9525">
            <a:noFill/>
            <a:miter lim="800000"/>
            <a:headEnd/>
            <a:tailEnd/>
          </a:ln>
        </p:spPr>
        <p:txBody>
          <a:bodyPr vert="horz" wrap="square" lIns="93415" tIns="46709" rIns="93415" bIns="46709" numCol="1" anchor="t" anchorCtr="0" compatLnSpc="1">
            <a:prstTxWarp prst="textNoShape">
              <a:avLst/>
            </a:prstTxWarp>
          </a:bodyPr>
          <a:lstStyle>
            <a:lvl1pPr algn="r" defTabSz="933450">
              <a:defRPr sz="1200">
                <a:latin typeface="Arial"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79513" y="698500"/>
            <a:ext cx="4641850" cy="34813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0404" y="4410392"/>
            <a:ext cx="5596893" cy="4174178"/>
          </a:xfrm>
          <a:prstGeom prst="rect">
            <a:avLst/>
          </a:prstGeom>
          <a:noFill/>
          <a:ln w="9525">
            <a:noFill/>
            <a:miter lim="800000"/>
            <a:headEnd/>
            <a:tailEnd/>
          </a:ln>
        </p:spPr>
        <p:txBody>
          <a:bodyPr vert="horz" wrap="square" lIns="93415" tIns="46709" rIns="93415" bIns="467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0" y="8820820"/>
            <a:ext cx="3032970" cy="461332"/>
          </a:xfrm>
          <a:prstGeom prst="rect">
            <a:avLst/>
          </a:prstGeom>
          <a:noFill/>
          <a:ln w="9525">
            <a:noFill/>
            <a:miter lim="800000"/>
            <a:headEnd/>
            <a:tailEnd/>
          </a:ln>
        </p:spPr>
        <p:txBody>
          <a:bodyPr vert="horz" wrap="square" lIns="93415" tIns="46709" rIns="93415" bIns="46709" numCol="1" anchor="b" anchorCtr="0" compatLnSpc="1">
            <a:prstTxWarp prst="textNoShape">
              <a:avLst/>
            </a:prstTxWarp>
          </a:bodyPr>
          <a:lstStyle>
            <a:lvl1pPr defTabSz="933450">
              <a:defRPr sz="120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3963163" y="8820820"/>
            <a:ext cx="3032970" cy="461332"/>
          </a:xfrm>
          <a:prstGeom prst="rect">
            <a:avLst/>
          </a:prstGeom>
          <a:noFill/>
          <a:ln w="9525">
            <a:noFill/>
            <a:miter lim="800000"/>
            <a:headEnd/>
            <a:tailEnd/>
          </a:ln>
        </p:spPr>
        <p:txBody>
          <a:bodyPr vert="horz" wrap="square" lIns="93415" tIns="46709" rIns="93415" bIns="46709" numCol="1" anchor="b" anchorCtr="0" compatLnSpc="1">
            <a:prstTxWarp prst="textNoShape">
              <a:avLst/>
            </a:prstTxWarp>
          </a:bodyPr>
          <a:lstStyle>
            <a:lvl1pPr algn="r" defTabSz="933450">
              <a:defRPr sz="1200">
                <a:latin typeface="Arial" charset="0"/>
              </a:defRPr>
            </a:lvl1pPr>
          </a:lstStyle>
          <a:p>
            <a:pPr>
              <a:defRPr/>
            </a:pPr>
            <a:fld id="{185480B4-BF18-4324-A53C-479D842649DD}" type="slidenum">
              <a:rPr lang="en-US"/>
              <a:pPr>
                <a:defRPr/>
              </a:pPr>
              <a:t>‹#›</a:t>
            </a:fld>
            <a:endParaRPr lang="en-US" dirty="0"/>
          </a:p>
        </p:txBody>
      </p:sp>
    </p:spTree>
    <p:extLst>
      <p:ext uri="{BB962C8B-B14F-4D97-AF65-F5344CB8AC3E}">
        <p14:creationId xmlns:p14="http://schemas.microsoft.com/office/powerpoint/2010/main" val="270459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49C2D00D-E82E-4BE4-9164-EDCE04F83A7B}" type="slidenum">
              <a:rPr lang="en-US" smtClean="0">
                <a:latin typeface="Arial" charset="0"/>
              </a:rPr>
              <a:pPr/>
              <a:t>1</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9810" name="Rectangle 2"/>
          <p:cNvSpPr>
            <a:spLocks noGrp="1" noChangeArrowheads="1"/>
          </p:cNvSpPr>
          <p:nvPr>
            <p:ph type="subTitle" idx="1"/>
          </p:nvPr>
        </p:nvSpPr>
        <p:spPr>
          <a:xfrm>
            <a:off x="990600" y="3124200"/>
            <a:ext cx="7162800" cy="1219200"/>
          </a:xfrm>
          <a:prstGeom prst="rect">
            <a:avLst/>
          </a:prstGeom>
        </p:spPr>
        <p:txBody>
          <a:bodyPr/>
          <a:lstStyle>
            <a:lvl1pPr marL="0" indent="0">
              <a:buFont typeface="Wingdings" pitchFamily="2" charset="2"/>
              <a:buNone/>
              <a:defRPr>
                <a:latin typeface="Calibri" pitchFamily="34" charset="0"/>
              </a:defRPr>
            </a:lvl1pPr>
          </a:lstStyle>
          <a:p>
            <a:r>
              <a:rPr lang="en-US"/>
              <a:t>Click to edit Master subtitle style</a:t>
            </a:r>
          </a:p>
        </p:txBody>
      </p:sp>
      <p:sp>
        <p:nvSpPr>
          <p:cNvPr id="119811" name="Rectangle 3"/>
          <p:cNvSpPr>
            <a:spLocks noGrp="1" noChangeArrowheads="1"/>
          </p:cNvSpPr>
          <p:nvPr>
            <p:ph type="ctrTitle"/>
          </p:nvPr>
        </p:nvSpPr>
        <p:spPr>
          <a:xfrm>
            <a:off x="990600" y="1219200"/>
            <a:ext cx="7162800" cy="1676400"/>
          </a:xfrm>
          <a:prstGeom prst="rect">
            <a:avLst/>
          </a:prstGeom>
        </p:spPr>
        <p:txBody>
          <a:bodyPr/>
          <a:lstStyle>
            <a:lvl1pPr>
              <a:defRPr sz="2600">
                <a:latin typeface="Calibri" pitchFamily="34" charset="0"/>
              </a:defRPr>
            </a:lvl1pPr>
          </a:lstStyle>
          <a:p>
            <a:r>
              <a:rPr lang="en-US"/>
              <a:t>Click to edit Master title style</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tal Sales Slide">
    <p:spTree>
      <p:nvGrpSpPr>
        <p:cNvPr id="1" name=""/>
        <p:cNvGrpSpPr/>
        <p:nvPr/>
      </p:nvGrpSpPr>
      <p:grpSpPr>
        <a:xfrm>
          <a:off x="0" y="0"/>
          <a:ext cx="0" cy="0"/>
          <a:chOff x="0" y="0"/>
          <a:chExt cx="0" cy="0"/>
        </a:xfrm>
      </p:grpSpPr>
      <p:sp>
        <p:nvSpPr>
          <p:cNvPr id="15" name="Content Placeholder 3"/>
          <p:cNvSpPr>
            <a:spLocks noGrp="1"/>
          </p:cNvSpPr>
          <p:nvPr>
            <p:ph sz="half" idx="17"/>
          </p:nvPr>
        </p:nvSpPr>
        <p:spPr>
          <a:xfrm>
            <a:off x="493776" y="2249424"/>
            <a:ext cx="8247888" cy="2304288"/>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342900" y="4434840"/>
            <a:ext cx="4041648" cy="2212848"/>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sp>
        <p:nvSpPr>
          <p:cNvPr id="7"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lvl1pPr>
              <a:defRPr sz="2000"/>
            </a:lvl1p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and Perception">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67635" y="733231"/>
            <a:ext cx="4316106" cy="27779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723900"/>
            <a:ext cx="433331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Content Placeholder 2"/>
          <p:cNvSpPr>
            <a:spLocks noGrp="1"/>
          </p:cNvSpPr>
          <p:nvPr>
            <p:ph sz="half" idx="13"/>
          </p:nvPr>
        </p:nvSpPr>
        <p:spPr>
          <a:xfrm>
            <a:off x="158756" y="3837134"/>
            <a:ext cx="433386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4" name="Content Placeholder 2"/>
          <p:cNvSpPr>
            <a:spLocks noGrp="1"/>
          </p:cNvSpPr>
          <p:nvPr>
            <p:ph sz="half" idx="14"/>
          </p:nvPr>
        </p:nvSpPr>
        <p:spPr>
          <a:xfrm>
            <a:off x="4645819" y="3837134"/>
            <a:ext cx="4328553"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844135" y="1010850"/>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6" hasCustomPrompt="1"/>
          </p:nvPr>
        </p:nvSpPr>
        <p:spPr>
          <a:xfrm>
            <a:off x="4645819" y="2936487"/>
            <a:ext cx="4328552" cy="576072"/>
          </a:xfrm>
          <a:prstGeom prst="rect">
            <a:avLst/>
          </a:prstGeom>
        </p:spPr>
        <p:txBody>
          <a:bodyPr/>
          <a:lstStyle>
            <a:lvl1pPr marL="111125" marR="0" indent="-111125" algn="l" defTabSz="914400" rtl="0" eaLnBrk="0" fontAlgn="base" latinLnBrk="0" hangingPunct="0">
              <a:lnSpc>
                <a:spcPct val="100000"/>
              </a:lnSpc>
              <a:spcBef>
                <a:spcPct val="0"/>
              </a:spcBef>
              <a:spcAft>
                <a:spcPts val="400"/>
              </a:spcAft>
              <a:buClr>
                <a:srgbClr val="C00000"/>
              </a:buClr>
              <a:buSzTx/>
              <a:buFont typeface="Wingdings" pitchFamily="2" charset="2"/>
              <a:buChar char="§"/>
              <a:tabLst/>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11125" marR="0" lvl="0" indent="-111125" algn="l" defTabSz="914400" rtl="0" eaLnBrk="0" fontAlgn="base" latinLnBrk="0" hangingPunct="0">
              <a:lnSpc>
                <a:spcPct val="100000"/>
              </a:lnSpc>
              <a:spcBef>
                <a:spcPct val="0"/>
              </a:spcBef>
              <a:spcAft>
                <a:spcPts val="400"/>
              </a:spcAft>
              <a:buClr>
                <a:srgbClr val="990000"/>
              </a:buClr>
              <a:buSzTx/>
              <a:buFont typeface="Wingdings" pitchFamily="2" charset="2"/>
              <a:buChar char="§"/>
              <a:tabLst/>
              <a:defRPr/>
            </a:pPr>
            <a:r>
              <a:rPr lang="en-US" dirty="0" smtClean="0"/>
              <a:t>Click to edit Master text styles Click to edit Master text styles Click to edit Master text styles Click to edit Master text styles </a:t>
            </a:r>
          </a:p>
          <a:p>
            <a:pPr lvl="0"/>
            <a:endParaRPr lang="en-US" dirty="0" smtClean="0"/>
          </a:p>
        </p:txBody>
      </p:sp>
      <p:sp>
        <p:nvSpPr>
          <p:cNvPr id="15" name="Content Placeholder 3"/>
          <p:cNvSpPr>
            <a:spLocks noGrp="1"/>
          </p:cNvSpPr>
          <p:nvPr>
            <p:ph sz="half" idx="17"/>
          </p:nvPr>
        </p:nvSpPr>
        <p:spPr>
          <a:xfrm>
            <a:off x="359728" y="1010850"/>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hasCustomPrompt="1"/>
          </p:nvPr>
        </p:nvSpPr>
        <p:spPr>
          <a:xfrm>
            <a:off x="158751" y="2936193"/>
            <a:ext cx="4333875" cy="576072"/>
          </a:xfrm>
          <a:prstGeom prst="rect">
            <a:avLst/>
          </a:prstGeom>
        </p:spPr>
        <p:txBody>
          <a:bodyPr/>
          <a:lstStyle>
            <a:lvl1pPr marL="111125" marR="0" indent="-111125" algn="l" defTabSz="914400" rtl="0" eaLnBrk="0" fontAlgn="base" latinLnBrk="0" hangingPunct="0">
              <a:lnSpc>
                <a:spcPct val="100000"/>
              </a:lnSpc>
              <a:spcBef>
                <a:spcPct val="0"/>
              </a:spcBef>
              <a:spcAft>
                <a:spcPts val="400"/>
              </a:spcAft>
              <a:buClr>
                <a:srgbClr val="C00000"/>
              </a:buClr>
              <a:buSzTx/>
              <a:buFont typeface="Wingdings" pitchFamily="2" charset="2"/>
              <a:buChar char="§"/>
              <a:tabLst/>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11125" marR="0" lvl="0" indent="-111125" algn="l" defTabSz="914400" rtl="0" eaLnBrk="0" fontAlgn="base" latinLnBrk="0" hangingPunct="0">
              <a:lnSpc>
                <a:spcPct val="100000"/>
              </a:lnSpc>
              <a:spcBef>
                <a:spcPct val="0"/>
              </a:spcBef>
              <a:spcAft>
                <a:spcPts val="400"/>
              </a:spcAft>
              <a:buClr>
                <a:srgbClr val="990000"/>
              </a:buClr>
              <a:buSzTx/>
              <a:buFont typeface="Wingdings" pitchFamily="2" charset="2"/>
              <a:buChar char="§"/>
              <a:tabLst/>
              <a:defRPr/>
            </a:pPr>
            <a:r>
              <a:rPr lang="en-US" dirty="0" smtClean="0"/>
              <a:t>Click to edit Master text styles Click to edit Master text styles Click to edit Master text styles </a:t>
            </a:r>
          </a:p>
          <a:p>
            <a:pPr marL="171450" marR="0" lvl="0" indent="-171450" algn="l" defTabSz="914400" rtl="0" eaLnBrk="0" fontAlgn="base" latinLnBrk="0" hangingPunct="0">
              <a:lnSpc>
                <a:spcPct val="100000"/>
              </a:lnSpc>
              <a:spcBef>
                <a:spcPct val="75000"/>
              </a:spcBef>
              <a:spcAft>
                <a:spcPct val="0"/>
              </a:spcAft>
              <a:buClr>
                <a:schemeClr val="accent1">
                  <a:lumMod val="50000"/>
                </a:schemeClr>
              </a:buClr>
              <a:buSzTx/>
              <a:buFont typeface="Wingdings" pitchFamily="2" charset="2"/>
              <a:buNone/>
              <a:tabLst/>
              <a:defRPr/>
            </a:pPr>
            <a:endParaRPr lang="en-US" dirty="0" smtClean="0"/>
          </a:p>
          <a:p>
            <a:pPr lvl="0"/>
            <a:endParaRPr lang="en-US" dirty="0" smtClean="0"/>
          </a:p>
        </p:txBody>
      </p:sp>
      <p:sp>
        <p:nvSpPr>
          <p:cNvPr id="17" name="Content Placeholder 3"/>
          <p:cNvSpPr>
            <a:spLocks noGrp="1"/>
          </p:cNvSpPr>
          <p:nvPr>
            <p:ph sz="half" idx="19"/>
          </p:nvPr>
        </p:nvSpPr>
        <p:spPr>
          <a:xfrm>
            <a:off x="4844135" y="4128035"/>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3"/>
          <p:cNvSpPr>
            <a:spLocks noGrp="1"/>
          </p:cNvSpPr>
          <p:nvPr>
            <p:ph sz="half" idx="20" hasCustomPrompt="1"/>
          </p:nvPr>
        </p:nvSpPr>
        <p:spPr>
          <a:xfrm>
            <a:off x="4645819" y="6056859"/>
            <a:ext cx="4328552" cy="576072"/>
          </a:xfrm>
          <a:prstGeom prst="rect">
            <a:avLst/>
          </a:prstGeom>
        </p:spPr>
        <p:txBody>
          <a:bodyPr/>
          <a:lstStyle>
            <a:lvl1pPr marL="111125" marR="0" indent="-111125" algn="l" defTabSz="914400" rtl="0" eaLnBrk="0" fontAlgn="base" latinLnBrk="0" hangingPunct="0">
              <a:lnSpc>
                <a:spcPct val="100000"/>
              </a:lnSpc>
              <a:spcBef>
                <a:spcPct val="0"/>
              </a:spcBef>
              <a:spcAft>
                <a:spcPts val="400"/>
              </a:spcAft>
              <a:buClr>
                <a:srgbClr val="C00000"/>
              </a:buClr>
              <a:buSzTx/>
              <a:buFont typeface="Wingdings" pitchFamily="2" charset="2"/>
              <a:buChar char="§"/>
              <a:tabLst/>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11125" marR="0" lvl="0" indent="-111125" algn="l" defTabSz="914400" rtl="0" eaLnBrk="0" fontAlgn="base" latinLnBrk="0" hangingPunct="0">
              <a:lnSpc>
                <a:spcPct val="100000"/>
              </a:lnSpc>
              <a:spcBef>
                <a:spcPct val="0"/>
              </a:spcBef>
              <a:spcAft>
                <a:spcPts val="400"/>
              </a:spcAft>
              <a:buClr>
                <a:srgbClr val="990000"/>
              </a:buClr>
              <a:buSzTx/>
              <a:buFont typeface="Wingdings" pitchFamily="2" charset="2"/>
              <a:buChar char="§"/>
              <a:tabLst/>
              <a:defRPr/>
            </a:pPr>
            <a:r>
              <a:rPr lang="en-US" dirty="0" smtClean="0"/>
              <a:t>Click to edit Master text styles Click to edit Master text styles Click to edit Master text styles Click to edit Master text styles Click to edit Master text styles </a:t>
            </a:r>
          </a:p>
          <a:p>
            <a:pPr lvl="0"/>
            <a:endParaRPr lang="en-US" dirty="0" smtClean="0"/>
          </a:p>
        </p:txBody>
      </p:sp>
      <p:sp>
        <p:nvSpPr>
          <p:cNvPr id="19" name="Content Placeholder 3"/>
          <p:cNvSpPr>
            <a:spLocks noGrp="1"/>
          </p:cNvSpPr>
          <p:nvPr>
            <p:ph sz="half" idx="21"/>
          </p:nvPr>
        </p:nvSpPr>
        <p:spPr>
          <a:xfrm>
            <a:off x="359728" y="4128035"/>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3"/>
          <p:cNvSpPr>
            <a:spLocks noGrp="1"/>
          </p:cNvSpPr>
          <p:nvPr>
            <p:ph sz="half" idx="22"/>
          </p:nvPr>
        </p:nvSpPr>
        <p:spPr>
          <a:xfrm>
            <a:off x="166371" y="6056405"/>
            <a:ext cx="4318634" cy="576072"/>
          </a:xfrm>
          <a:prstGeom prst="rect">
            <a:avLst/>
          </a:prstGeom>
        </p:spPr>
        <p:txBody>
          <a:bodyPr/>
          <a:lstStyle>
            <a:lvl1pPr marL="111125" indent="-111125" algn="l" rtl="0" fontAlgn="base">
              <a:spcBef>
                <a:spcPct val="0"/>
              </a:spcBef>
              <a:spcAft>
                <a:spcPts val="400"/>
              </a:spcAft>
              <a:buClr>
                <a:srgbClr val="990000"/>
              </a:buClr>
              <a:buFont typeface="Wingdings" pitchFamily="2" charset="2"/>
              <a:buChar char="§"/>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0"/>
            <a:endParaRPr lang="en-US" dirty="0" smtClean="0"/>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cxnSp>
        <p:nvCxnSpPr>
          <p:cNvPr id="22" name="Straight Connector 17"/>
          <p:cNvCxnSpPr/>
          <p:nvPr userDrawn="1"/>
        </p:nvCxnSpPr>
        <p:spPr>
          <a:xfrm rot="10800000">
            <a:off x="161937" y="3685097"/>
            <a:ext cx="8814816"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4"/>
          <p:cNvCxnSpPr/>
          <p:nvPr userDrawn="1"/>
        </p:nvCxnSpPr>
        <p:spPr>
          <a:xfrm rot="16200000" flipV="1">
            <a:off x="1636492" y="3684074"/>
            <a:ext cx="58521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R Slide">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4844135" y="2733773"/>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7"/>
          </p:nvPr>
        </p:nvSpPr>
        <p:spPr>
          <a:xfrm>
            <a:off x="359728" y="2724977"/>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hasCustomPrompt="1"/>
          </p:nvPr>
        </p:nvSpPr>
        <p:spPr>
          <a:xfrm>
            <a:off x="152400" y="738574"/>
            <a:ext cx="4333875" cy="1924812"/>
          </a:xfrm>
          <a:prstGeom prst="rect">
            <a:avLst/>
          </a:prstGeom>
        </p:spPr>
        <p:txBody>
          <a:bodyPr/>
          <a:lstStyle>
            <a:lvl1pPr marL="111125" marR="0" indent="-111125" algn="l" defTabSz="914400" rtl="0" eaLnBrk="0" fontAlgn="base" latinLnBrk="0" hangingPunct="0">
              <a:lnSpc>
                <a:spcPct val="100000"/>
              </a:lnSpc>
              <a:spcBef>
                <a:spcPct val="0"/>
              </a:spcBef>
              <a:spcAft>
                <a:spcPts val="400"/>
              </a:spcAft>
              <a:buClr>
                <a:srgbClr val="C00000"/>
              </a:buClr>
              <a:buSzTx/>
              <a:buFont typeface="Wingdings" pitchFamily="2" charset="2"/>
              <a:buChar char="§"/>
              <a:tabLst/>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11125" marR="0" lvl="0" indent="-111125" algn="l" defTabSz="914400" rtl="0" eaLnBrk="0" fontAlgn="base" latinLnBrk="0" hangingPunct="0">
              <a:lnSpc>
                <a:spcPct val="100000"/>
              </a:lnSpc>
              <a:spcBef>
                <a:spcPct val="0"/>
              </a:spcBef>
              <a:spcAft>
                <a:spcPts val="400"/>
              </a:spcAft>
              <a:buClr>
                <a:srgbClr val="990000"/>
              </a:buClr>
              <a:buSzTx/>
              <a:buFont typeface="Wingdings" pitchFamily="2" charset="2"/>
              <a:buChar char="§"/>
              <a:tabLst/>
              <a:defRPr/>
            </a:pPr>
            <a:r>
              <a:rPr lang="en-US" dirty="0" smtClean="0"/>
              <a:t>Click to edit Master text styles Click to edit Master text styles Click to edit Master text styles </a:t>
            </a:r>
          </a:p>
          <a:p>
            <a:pPr marL="171450" marR="0" lvl="0" indent="-171450" algn="l" defTabSz="914400" rtl="0" eaLnBrk="0" fontAlgn="base" latinLnBrk="0" hangingPunct="0">
              <a:lnSpc>
                <a:spcPct val="100000"/>
              </a:lnSpc>
              <a:spcBef>
                <a:spcPct val="75000"/>
              </a:spcBef>
              <a:spcAft>
                <a:spcPct val="0"/>
              </a:spcAft>
              <a:buClr>
                <a:schemeClr val="accent1">
                  <a:lumMod val="50000"/>
                </a:schemeClr>
              </a:buClr>
              <a:buSzTx/>
              <a:buFont typeface="Wingdings" pitchFamily="2" charset="2"/>
              <a:buNone/>
              <a:tabLst/>
              <a:defRPr/>
            </a:pPr>
            <a:endParaRPr lang="en-US" dirty="0" smtClean="0"/>
          </a:p>
          <a:p>
            <a:pPr lvl="0"/>
            <a:endParaRPr lang="en-US" dirty="0" smtClean="0"/>
          </a:p>
        </p:txBody>
      </p:sp>
      <p:sp>
        <p:nvSpPr>
          <p:cNvPr id="17" name="Content Placeholder 3"/>
          <p:cNvSpPr>
            <a:spLocks noGrp="1"/>
          </p:cNvSpPr>
          <p:nvPr>
            <p:ph sz="half" idx="19"/>
          </p:nvPr>
        </p:nvSpPr>
        <p:spPr>
          <a:xfrm>
            <a:off x="4844135" y="4725133"/>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359728" y="4724400"/>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cxnSp>
        <p:nvCxnSpPr>
          <p:cNvPr id="23" name="Straight Connector 14"/>
          <p:cNvCxnSpPr/>
          <p:nvPr userDrawn="1"/>
        </p:nvCxnSpPr>
        <p:spPr>
          <a:xfrm rot="16200000" flipV="1">
            <a:off x="1636492" y="3684074"/>
            <a:ext cx="58521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
        <p:nvSpPr>
          <p:cNvPr id="25" name="Content Placeholder 3"/>
          <p:cNvSpPr>
            <a:spLocks noGrp="1"/>
          </p:cNvSpPr>
          <p:nvPr>
            <p:ph sz="half" idx="22"/>
          </p:nvPr>
        </p:nvSpPr>
        <p:spPr>
          <a:xfrm>
            <a:off x="4853940" y="743146"/>
            <a:ext cx="3931920" cy="19202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rand Perception">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67635" y="733231"/>
            <a:ext cx="4316106" cy="27779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723900"/>
            <a:ext cx="433331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935575" y="2247900"/>
            <a:ext cx="374904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6" hasCustomPrompt="1"/>
          </p:nvPr>
        </p:nvSpPr>
        <p:spPr>
          <a:xfrm>
            <a:off x="4645819" y="1028994"/>
            <a:ext cx="4328552" cy="1188720"/>
          </a:xfrm>
          <a:prstGeom prst="rect">
            <a:avLst/>
          </a:prstGeom>
        </p:spPr>
        <p:txBody>
          <a:bodyPr/>
          <a:lstStyle>
            <a:lvl1pPr marL="111125" marR="0" indent="-111125" algn="l" defTabSz="914400" rtl="0" eaLnBrk="0" fontAlgn="base" latinLnBrk="0" hangingPunct="0">
              <a:lnSpc>
                <a:spcPct val="100000"/>
              </a:lnSpc>
              <a:spcBef>
                <a:spcPct val="0"/>
              </a:spcBef>
              <a:spcAft>
                <a:spcPts val="400"/>
              </a:spcAft>
              <a:buClr>
                <a:srgbClr val="C00000"/>
              </a:buClr>
              <a:buSzTx/>
              <a:buFont typeface="Wingdings" pitchFamily="2" charset="2"/>
              <a:buChar char="§"/>
              <a:tabLst/>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11125" marR="0" lvl="0" indent="-111125" algn="l" defTabSz="914400" rtl="0" eaLnBrk="0" fontAlgn="base" latinLnBrk="0" hangingPunct="0">
              <a:lnSpc>
                <a:spcPct val="100000"/>
              </a:lnSpc>
              <a:spcBef>
                <a:spcPct val="0"/>
              </a:spcBef>
              <a:spcAft>
                <a:spcPts val="400"/>
              </a:spcAft>
              <a:buClr>
                <a:srgbClr val="990000"/>
              </a:buClr>
              <a:buSzTx/>
              <a:buFont typeface="Wingdings" pitchFamily="2" charset="2"/>
              <a:buChar char="§"/>
              <a:tabLst/>
              <a:defRPr/>
            </a:pPr>
            <a:r>
              <a:rPr lang="en-US" dirty="0" smtClean="0"/>
              <a:t>Click to edit Master text styles Click to edit Master text styles Click to edit Master text styles Click to edit Master text styles </a:t>
            </a:r>
          </a:p>
          <a:p>
            <a:pPr lvl="0"/>
            <a:endParaRPr lang="en-US" dirty="0" smtClean="0"/>
          </a:p>
        </p:txBody>
      </p:sp>
      <p:sp>
        <p:nvSpPr>
          <p:cNvPr id="15" name="Content Placeholder 3"/>
          <p:cNvSpPr>
            <a:spLocks noGrp="1"/>
          </p:cNvSpPr>
          <p:nvPr>
            <p:ph sz="half" idx="17"/>
          </p:nvPr>
        </p:nvSpPr>
        <p:spPr>
          <a:xfrm>
            <a:off x="451168" y="2247900"/>
            <a:ext cx="374904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hasCustomPrompt="1"/>
          </p:nvPr>
        </p:nvSpPr>
        <p:spPr>
          <a:xfrm>
            <a:off x="158751" y="1028700"/>
            <a:ext cx="4333875" cy="1188720"/>
          </a:xfrm>
          <a:prstGeom prst="rect">
            <a:avLst/>
          </a:prstGeom>
        </p:spPr>
        <p:txBody>
          <a:bodyPr/>
          <a:lstStyle>
            <a:lvl1pPr marL="111125" marR="0" indent="-111125" algn="l" defTabSz="914400" rtl="0" eaLnBrk="0" fontAlgn="base" latinLnBrk="0" hangingPunct="0">
              <a:lnSpc>
                <a:spcPct val="100000"/>
              </a:lnSpc>
              <a:spcBef>
                <a:spcPct val="0"/>
              </a:spcBef>
              <a:spcAft>
                <a:spcPts val="400"/>
              </a:spcAft>
              <a:buClr>
                <a:srgbClr val="C00000"/>
              </a:buClr>
              <a:buSzTx/>
              <a:buFont typeface="Wingdings" pitchFamily="2" charset="2"/>
              <a:buChar char="§"/>
              <a:tabLst/>
              <a:defRPr lang="en-US" sz="900" b="0" kern="120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11125" marR="0" lvl="0" indent="-111125" algn="l" defTabSz="914400" rtl="0" eaLnBrk="0" fontAlgn="base" latinLnBrk="0" hangingPunct="0">
              <a:lnSpc>
                <a:spcPct val="100000"/>
              </a:lnSpc>
              <a:spcBef>
                <a:spcPct val="0"/>
              </a:spcBef>
              <a:spcAft>
                <a:spcPts val="400"/>
              </a:spcAft>
              <a:buClr>
                <a:srgbClr val="990000"/>
              </a:buClr>
              <a:buSzTx/>
              <a:buFont typeface="Wingdings" pitchFamily="2" charset="2"/>
              <a:buChar char="§"/>
              <a:tabLst/>
              <a:defRPr/>
            </a:pPr>
            <a:r>
              <a:rPr lang="en-US" dirty="0" smtClean="0"/>
              <a:t>Click to edit Master text styles Click to edit Master text styles Click to edit Master text styles </a:t>
            </a:r>
          </a:p>
          <a:p>
            <a:pPr marL="171450" marR="0" lvl="0" indent="-171450" algn="l" defTabSz="914400" rtl="0" eaLnBrk="0" fontAlgn="base" latinLnBrk="0" hangingPunct="0">
              <a:lnSpc>
                <a:spcPct val="100000"/>
              </a:lnSpc>
              <a:spcBef>
                <a:spcPct val="75000"/>
              </a:spcBef>
              <a:spcAft>
                <a:spcPct val="0"/>
              </a:spcAft>
              <a:buClr>
                <a:schemeClr val="accent1">
                  <a:lumMod val="50000"/>
                </a:schemeClr>
              </a:buClr>
              <a:buSzTx/>
              <a:buFont typeface="Wingdings" pitchFamily="2" charset="2"/>
              <a:buNone/>
              <a:tabLst/>
              <a:defRPr/>
            </a:pPr>
            <a:endParaRPr lang="en-US" dirty="0" smtClean="0"/>
          </a:p>
          <a:p>
            <a:pPr lvl="0"/>
            <a:endParaRPr lang="en-US" dirty="0" smtClean="0"/>
          </a:p>
        </p:txBody>
      </p:sp>
      <p:sp>
        <p:nvSpPr>
          <p:cNvPr id="17" name="Content Placeholder 3"/>
          <p:cNvSpPr>
            <a:spLocks noGrp="1"/>
          </p:cNvSpPr>
          <p:nvPr>
            <p:ph sz="half" idx="19"/>
          </p:nvPr>
        </p:nvSpPr>
        <p:spPr>
          <a:xfrm>
            <a:off x="4935575" y="4448273"/>
            <a:ext cx="374904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451168" y="4448273"/>
            <a:ext cx="374904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cxnSp>
        <p:nvCxnSpPr>
          <p:cNvPr id="23" name="Straight Connector 14"/>
          <p:cNvCxnSpPr/>
          <p:nvPr userDrawn="1"/>
        </p:nvCxnSpPr>
        <p:spPr>
          <a:xfrm rot="16200000" flipV="1">
            <a:off x="1636492" y="3684074"/>
            <a:ext cx="58521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ecking and Card">
    <p:spTree>
      <p:nvGrpSpPr>
        <p:cNvPr id="1" name=""/>
        <p:cNvGrpSpPr/>
        <p:nvPr/>
      </p:nvGrpSpPr>
      <p:grpSpPr>
        <a:xfrm>
          <a:off x="0" y="0"/>
          <a:ext cx="0" cy="0"/>
          <a:chOff x="0" y="0"/>
          <a:chExt cx="0" cy="0"/>
        </a:xfrm>
      </p:grpSpPr>
      <p:cxnSp>
        <p:nvCxnSpPr>
          <p:cNvPr id="8" name="Straight Connector 14"/>
          <p:cNvCxnSpPr/>
          <p:nvPr userDrawn="1"/>
        </p:nvCxnSpPr>
        <p:spPr>
          <a:xfrm rot="5400000" flipH="1" flipV="1">
            <a:off x="1820649" y="3682594"/>
            <a:ext cx="548404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half" idx="2"/>
          </p:nvPr>
        </p:nvSpPr>
        <p:spPr>
          <a:xfrm>
            <a:off x="4987130" y="1836420"/>
            <a:ext cx="3657600" cy="201168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7"/>
          </p:nvPr>
        </p:nvSpPr>
        <p:spPr>
          <a:xfrm>
            <a:off x="354489" y="1027483"/>
            <a:ext cx="3931920" cy="164592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
          <p:cNvSpPr>
            <a:spLocks noGrp="1"/>
          </p:cNvSpPr>
          <p:nvPr>
            <p:ph sz="half" idx="19"/>
          </p:nvPr>
        </p:nvSpPr>
        <p:spPr>
          <a:xfrm>
            <a:off x="4987130" y="4533900"/>
            <a:ext cx="3657600" cy="201168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354489" y="2583180"/>
            <a:ext cx="3931920" cy="164592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sp>
        <p:nvSpPr>
          <p:cNvPr id="22" name="Content Placeholder 3"/>
          <p:cNvSpPr>
            <a:spLocks noGrp="1"/>
          </p:cNvSpPr>
          <p:nvPr>
            <p:ph sz="half" idx="16"/>
          </p:nvPr>
        </p:nvSpPr>
        <p:spPr>
          <a:xfrm>
            <a:off x="155575" y="4190999"/>
            <a:ext cx="4329748" cy="244792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
          </p:nvPr>
        </p:nvSpPr>
        <p:spPr>
          <a:xfrm>
            <a:off x="155575" y="741678"/>
            <a:ext cx="4329748" cy="27779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4" name="Content Placeholder 2"/>
          <p:cNvSpPr>
            <a:spLocks noGrp="1"/>
          </p:cNvSpPr>
          <p:nvPr>
            <p:ph sz="half" idx="12"/>
          </p:nvPr>
        </p:nvSpPr>
        <p:spPr>
          <a:xfrm>
            <a:off x="4643437" y="742274"/>
            <a:ext cx="4344987"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2"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 1">
    <p:spTree>
      <p:nvGrpSpPr>
        <p:cNvPr id="1" name=""/>
        <p:cNvGrpSpPr/>
        <p:nvPr/>
      </p:nvGrpSpPr>
      <p:grpSpPr>
        <a:xfrm>
          <a:off x="0" y="0"/>
          <a:ext cx="0" cy="0"/>
          <a:chOff x="0" y="0"/>
          <a:chExt cx="0" cy="0"/>
        </a:xfrm>
      </p:grpSpPr>
      <p:cxnSp>
        <p:nvCxnSpPr>
          <p:cNvPr id="8" name="Straight Connector 14"/>
          <p:cNvCxnSpPr/>
          <p:nvPr userDrawn="1"/>
        </p:nvCxnSpPr>
        <p:spPr>
          <a:xfrm rot="5400000" flipH="1" flipV="1">
            <a:off x="1819347" y="3682594"/>
            <a:ext cx="548404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7"/>
          <p:cNvCxnSpPr/>
          <p:nvPr userDrawn="1"/>
        </p:nvCxnSpPr>
        <p:spPr>
          <a:xfrm rot="10800000" flipV="1">
            <a:off x="480384" y="3646966"/>
            <a:ext cx="8178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1650" y="76200"/>
            <a:ext cx="8178800" cy="458788"/>
          </a:xfrm>
        </p:spPr>
        <p:txBody>
          <a:bodyPr/>
          <a:lstStyle>
            <a:lvl1pPr>
              <a:defRPr baseline="0"/>
            </a:lvl1pPr>
          </a:lstStyle>
          <a:p>
            <a:r>
              <a:rPr lang="en-US" dirty="0" smtClean="0"/>
              <a:t>CE 1</a:t>
            </a:r>
            <a:endParaRPr lang="en-US" dirty="0"/>
          </a:p>
        </p:txBody>
      </p:sp>
      <p:sp>
        <p:nvSpPr>
          <p:cNvPr id="6" name="Content Placeholder 2"/>
          <p:cNvSpPr>
            <a:spLocks noGrp="1"/>
          </p:cNvSpPr>
          <p:nvPr>
            <p:ph sz="half" idx="1"/>
          </p:nvPr>
        </p:nvSpPr>
        <p:spPr>
          <a:xfrm>
            <a:off x="461962" y="643394"/>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638591"/>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Content Placeholder 2"/>
          <p:cNvSpPr>
            <a:spLocks noGrp="1"/>
          </p:cNvSpPr>
          <p:nvPr>
            <p:ph sz="half" idx="13"/>
          </p:nvPr>
        </p:nvSpPr>
        <p:spPr>
          <a:xfrm>
            <a:off x="461963" y="3720652"/>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4" name="Content Placeholder 2"/>
          <p:cNvSpPr>
            <a:spLocks noGrp="1"/>
          </p:cNvSpPr>
          <p:nvPr>
            <p:ph sz="half" idx="14"/>
          </p:nvPr>
        </p:nvSpPr>
        <p:spPr>
          <a:xfrm>
            <a:off x="4648200" y="3720652"/>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695178" y="1426359"/>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6"/>
          </p:nvPr>
        </p:nvSpPr>
        <p:spPr>
          <a:xfrm>
            <a:off x="4663440" y="880535"/>
            <a:ext cx="4023360" cy="521208"/>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3"/>
          <p:cNvSpPr>
            <a:spLocks noGrp="1"/>
          </p:cNvSpPr>
          <p:nvPr>
            <p:ph sz="half" idx="17"/>
          </p:nvPr>
        </p:nvSpPr>
        <p:spPr>
          <a:xfrm>
            <a:off x="504178" y="1429407"/>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p:nvPr>
        </p:nvSpPr>
        <p:spPr>
          <a:xfrm>
            <a:off x="472440" y="880536"/>
            <a:ext cx="4023360" cy="521208"/>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9"/>
          </p:nvPr>
        </p:nvSpPr>
        <p:spPr>
          <a:xfrm>
            <a:off x="4687558" y="4492949"/>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3"/>
          <p:cNvSpPr>
            <a:spLocks noGrp="1"/>
          </p:cNvSpPr>
          <p:nvPr>
            <p:ph sz="half" idx="20"/>
          </p:nvPr>
        </p:nvSpPr>
        <p:spPr>
          <a:xfrm>
            <a:off x="4648200" y="3967470"/>
            <a:ext cx="4023360" cy="521208"/>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Content Placeholder 3"/>
          <p:cNvSpPr>
            <a:spLocks noGrp="1"/>
          </p:cNvSpPr>
          <p:nvPr>
            <p:ph sz="half" idx="21"/>
          </p:nvPr>
        </p:nvSpPr>
        <p:spPr>
          <a:xfrm>
            <a:off x="505436" y="4491193"/>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3"/>
          <p:cNvSpPr>
            <a:spLocks noGrp="1"/>
          </p:cNvSpPr>
          <p:nvPr>
            <p:ph sz="half" idx="22"/>
          </p:nvPr>
        </p:nvSpPr>
        <p:spPr>
          <a:xfrm>
            <a:off x="448322" y="3967469"/>
            <a:ext cx="4023360" cy="521208"/>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 2">
    <p:spTree>
      <p:nvGrpSpPr>
        <p:cNvPr id="1" name=""/>
        <p:cNvGrpSpPr/>
        <p:nvPr/>
      </p:nvGrpSpPr>
      <p:grpSpPr>
        <a:xfrm>
          <a:off x="0" y="0"/>
          <a:ext cx="0" cy="0"/>
          <a:chOff x="0" y="0"/>
          <a:chExt cx="0" cy="0"/>
        </a:xfrm>
      </p:grpSpPr>
      <p:cxnSp>
        <p:nvCxnSpPr>
          <p:cNvPr id="8" name="Straight Connector 14"/>
          <p:cNvCxnSpPr/>
          <p:nvPr userDrawn="1"/>
        </p:nvCxnSpPr>
        <p:spPr>
          <a:xfrm rot="5400000" flipH="1" flipV="1">
            <a:off x="1829980" y="3682594"/>
            <a:ext cx="548404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1650" y="76200"/>
            <a:ext cx="8178800" cy="458788"/>
          </a:xfrm>
        </p:spPr>
        <p:txBody>
          <a:bodyPr/>
          <a:lstStyle>
            <a:lvl1pPr>
              <a:defRPr baseline="0"/>
            </a:lvl1pPr>
          </a:lstStyle>
          <a:p>
            <a:r>
              <a:rPr lang="en-US" dirty="0" smtClean="0"/>
              <a:t>CE 2</a:t>
            </a:r>
            <a:endParaRPr lang="en-US" dirty="0"/>
          </a:p>
        </p:txBody>
      </p:sp>
      <p:sp>
        <p:nvSpPr>
          <p:cNvPr id="6" name="Content Placeholder 2"/>
          <p:cNvSpPr>
            <a:spLocks noGrp="1"/>
          </p:cNvSpPr>
          <p:nvPr>
            <p:ph sz="half" idx="1"/>
          </p:nvPr>
        </p:nvSpPr>
        <p:spPr>
          <a:xfrm>
            <a:off x="461962" y="665456"/>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662408"/>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Content Placeholder 2"/>
          <p:cNvSpPr>
            <a:spLocks noGrp="1"/>
          </p:cNvSpPr>
          <p:nvPr>
            <p:ph sz="half" idx="13"/>
          </p:nvPr>
        </p:nvSpPr>
        <p:spPr>
          <a:xfrm>
            <a:off x="461963" y="4192524"/>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4" name="Content Placeholder 2"/>
          <p:cNvSpPr>
            <a:spLocks noGrp="1"/>
          </p:cNvSpPr>
          <p:nvPr>
            <p:ph sz="half" idx="14"/>
          </p:nvPr>
        </p:nvSpPr>
        <p:spPr>
          <a:xfrm>
            <a:off x="4648200" y="4203157"/>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695178" y="1900393"/>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6"/>
          </p:nvPr>
        </p:nvSpPr>
        <p:spPr>
          <a:xfrm>
            <a:off x="4648200" y="1008993"/>
            <a:ext cx="4023360" cy="521208"/>
          </a:xfrm>
          <a:prstGeom prst="rect">
            <a:avLst/>
          </a:prstGeom>
        </p:spPr>
        <p:txBody>
          <a:bodyPr/>
          <a:lstStyle>
            <a:lvl1pPr>
              <a:buClr>
                <a:schemeClr val="accent1">
                  <a:lumMod val="50000"/>
                </a:schemeClr>
              </a:buClr>
              <a:buNone/>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0" marR="0" lvl="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pPr>
            <a:r>
              <a:rPr lang="en-US" dirty="0" smtClean="0"/>
              <a:t>Click to edit Master text styles</a:t>
            </a:r>
          </a:p>
        </p:txBody>
      </p:sp>
      <p:sp>
        <p:nvSpPr>
          <p:cNvPr id="15" name="Content Placeholder 3"/>
          <p:cNvSpPr>
            <a:spLocks noGrp="1"/>
          </p:cNvSpPr>
          <p:nvPr>
            <p:ph sz="half" idx="17"/>
          </p:nvPr>
        </p:nvSpPr>
        <p:spPr>
          <a:xfrm>
            <a:off x="504178" y="1900393"/>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p:nvPr>
        </p:nvSpPr>
        <p:spPr>
          <a:xfrm>
            <a:off x="457200" y="1008993"/>
            <a:ext cx="4023360" cy="521208"/>
          </a:xfrm>
          <a:prstGeom prst="rect">
            <a:avLst/>
          </a:prstGeom>
        </p:spPr>
        <p:txBody>
          <a:bodyPr/>
          <a:lstStyle>
            <a:lvl1pPr algn="l">
              <a:buClr>
                <a:schemeClr val="accent1">
                  <a:lumMod val="50000"/>
                </a:schemeClr>
              </a:buClr>
              <a:buNone/>
              <a:defRPr lang="en-US" sz="10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0" marR="0" lvl="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pPr>
            <a:r>
              <a:rPr lang="en-US" dirty="0" smtClean="0"/>
              <a:t>Click to edit Master text styles</a:t>
            </a:r>
          </a:p>
        </p:txBody>
      </p:sp>
      <p:sp>
        <p:nvSpPr>
          <p:cNvPr id="17" name="Content Placeholder 3"/>
          <p:cNvSpPr>
            <a:spLocks noGrp="1"/>
          </p:cNvSpPr>
          <p:nvPr>
            <p:ph sz="half" idx="19"/>
          </p:nvPr>
        </p:nvSpPr>
        <p:spPr>
          <a:xfrm>
            <a:off x="4687558" y="4492949"/>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505436" y="4491193"/>
            <a:ext cx="3931920" cy="214884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2"/>
          <p:cNvSpPr>
            <a:spLocks noGrp="1"/>
          </p:cNvSpPr>
          <p:nvPr>
            <p:ph sz="half" idx="22"/>
          </p:nvPr>
        </p:nvSpPr>
        <p:spPr>
          <a:xfrm>
            <a:off x="457200" y="1595523"/>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2" name="Content Placeholder 2"/>
          <p:cNvSpPr>
            <a:spLocks noGrp="1"/>
          </p:cNvSpPr>
          <p:nvPr>
            <p:ph sz="half" idx="23"/>
          </p:nvPr>
        </p:nvSpPr>
        <p:spPr>
          <a:xfrm>
            <a:off x="4643437" y="1595523"/>
            <a:ext cx="4023360" cy="265176"/>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8"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cxnSp>
        <p:nvCxnSpPr>
          <p:cNvPr id="20" name="Straight Connector 17"/>
          <p:cNvCxnSpPr/>
          <p:nvPr userDrawn="1"/>
        </p:nvCxnSpPr>
        <p:spPr>
          <a:xfrm rot="10800000" flipV="1">
            <a:off x="480384" y="4125432"/>
            <a:ext cx="8178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 New">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6046274" y="1672786"/>
            <a:ext cx="292608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7"/>
          </p:nvPr>
        </p:nvSpPr>
        <p:spPr>
          <a:xfrm>
            <a:off x="3095527" y="1672786"/>
            <a:ext cx="292608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
          <p:cNvSpPr>
            <a:spLocks noGrp="1"/>
          </p:cNvSpPr>
          <p:nvPr>
            <p:ph sz="half" idx="19"/>
          </p:nvPr>
        </p:nvSpPr>
        <p:spPr>
          <a:xfrm>
            <a:off x="6046666" y="4306824"/>
            <a:ext cx="292608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152400" y="4306824"/>
            <a:ext cx="292608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sp>
        <p:nvSpPr>
          <p:cNvPr id="23" name="Content Placeholder 3"/>
          <p:cNvSpPr>
            <a:spLocks noGrp="1"/>
          </p:cNvSpPr>
          <p:nvPr>
            <p:ph sz="half" idx="22"/>
          </p:nvPr>
        </p:nvSpPr>
        <p:spPr>
          <a:xfrm>
            <a:off x="3093720" y="4306824"/>
            <a:ext cx="292608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3"/>
          </p:nvPr>
        </p:nvSpPr>
        <p:spPr>
          <a:xfrm>
            <a:off x="152400" y="1672786"/>
            <a:ext cx="2926080" cy="219456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V triple">
    <p:spTree>
      <p:nvGrpSpPr>
        <p:cNvPr id="1" name=""/>
        <p:cNvGrpSpPr/>
        <p:nvPr/>
      </p:nvGrpSpPr>
      <p:grpSpPr>
        <a:xfrm>
          <a:off x="0" y="0"/>
          <a:ext cx="0" cy="0"/>
          <a:chOff x="0" y="0"/>
          <a:chExt cx="0" cy="0"/>
        </a:xfrm>
      </p:grpSpPr>
      <p:sp>
        <p:nvSpPr>
          <p:cNvPr id="15" name="Content Placeholder 3"/>
          <p:cNvSpPr>
            <a:spLocks noGrp="1"/>
          </p:cNvSpPr>
          <p:nvPr>
            <p:ph sz="half" idx="17"/>
          </p:nvPr>
        </p:nvSpPr>
        <p:spPr>
          <a:xfrm>
            <a:off x="1764792" y="1000223"/>
            <a:ext cx="3986784" cy="1837944"/>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1764792" y="2903630"/>
            <a:ext cx="3986784" cy="1837944"/>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sp>
        <p:nvSpPr>
          <p:cNvPr id="23" name="Content Placeholder 3"/>
          <p:cNvSpPr>
            <a:spLocks noGrp="1"/>
          </p:cNvSpPr>
          <p:nvPr>
            <p:ph sz="half" idx="22"/>
          </p:nvPr>
        </p:nvSpPr>
        <p:spPr>
          <a:xfrm>
            <a:off x="1764792" y="4807429"/>
            <a:ext cx="3986784" cy="1837944"/>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5438" y="-22225"/>
            <a:ext cx="8229600" cy="6111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31888"/>
            <a:ext cx="4038600" cy="5121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31888"/>
            <a:ext cx="4038600" cy="2484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68725"/>
            <a:ext cx="4038600" cy="24844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p:txBody>
          <a:bodyPr/>
          <a:lstStyle>
            <a:lvl1pPr>
              <a:defRPr/>
            </a:lvl1pPr>
          </a:lstStyle>
          <a:p>
            <a:pPr>
              <a:defRPr/>
            </a:pPr>
            <a:fld id="{F609CA5F-E819-4D80-9246-01E089ADD769}" type="slidenum">
              <a:rPr lang="en-US"/>
              <a:pPr>
                <a:defRPr/>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ndard 4-Blocker">
    <p:spTree>
      <p:nvGrpSpPr>
        <p:cNvPr id="1" name=""/>
        <p:cNvGrpSpPr/>
        <p:nvPr/>
      </p:nvGrpSpPr>
      <p:grpSpPr>
        <a:xfrm>
          <a:off x="0" y="0"/>
          <a:ext cx="0" cy="0"/>
          <a:chOff x="0" y="0"/>
          <a:chExt cx="0" cy="0"/>
        </a:xfrm>
      </p:grpSpPr>
      <p:cxnSp>
        <p:nvCxnSpPr>
          <p:cNvPr id="8" name="Straight Connector 17"/>
          <p:cNvCxnSpPr/>
          <p:nvPr/>
        </p:nvCxnSpPr>
        <p:spPr>
          <a:xfrm rot="10800000">
            <a:off x="161937" y="3684684"/>
            <a:ext cx="8814816"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p:cNvCxnSpPr/>
          <p:nvPr/>
        </p:nvCxnSpPr>
        <p:spPr>
          <a:xfrm rot="16200000" flipV="1">
            <a:off x="1636492" y="3684074"/>
            <a:ext cx="58521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half" idx="1"/>
          </p:nvPr>
        </p:nvSpPr>
        <p:spPr>
          <a:xfrm>
            <a:off x="155573" y="732651"/>
            <a:ext cx="4340225"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8199" y="732651"/>
            <a:ext cx="4340225"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Content Placeholder 2"/>
          <p:cNvSpPr>
            <a:spLocks noGrp="1"/>
          </p:cNvSpPr>
          <p:nvPr>
            <p:ph sz="half" idx="13"/>
          </p:nvPr>
        </p:nvSpPr>
        <p:spPr>
          <a:xfrm>
            <a:off x="155574" y="3761601"/>
            <a:ext cx="4340225"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4" name="Content Placeholder 2"/>
          <p:cNvSpPr>
            <a:spLocks noGrp="1"/>
          </p:cNvSpPr>
          <p:nvPr>
            <p:ph sz="half" idx="14"/>
          </p:nvPr>
        </p:nvSpPr>
        <p:spPr>
          <a:xfrm>
            <a:off x="4648200" y="3761601"/>
            <a:ext cx="434022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Rectangle 2"/>
          <p:cNvSpPr>
            <a:spLocks noGrp="1" noChangeArrowheads="1"/>
          </p:cNvSpPr>
          <p:nvPr>
            <p:ph type="title"/>
          </p:nvPr>
        </p:nvSpPr>
        <p:spPr bwMode="auto">
          <a:xfrm>
            <a:off x="895349" y="150813"/>
            <a:ext cx="8081403"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
        <p:nvSpPr>
          <p:cNvPr id="10" name="Rectangle 5"/>
          <p:cNvSpPr>
            <a:spLocks noGrp="1" noChangeArrowheads="1"/>
          </p:cNvSpPr>
          <p:nvPr>
            <p:ph type="sldNum" sz="quarter" idx="15"/>
          </p:nvPr>
        </p:nvSpPr>
        <p:spPr>
          <a:xfrm>
            <a:off x="6819900" y="6638925"/>
            <a:ext cx="2324100" cy="219075"/>
          </a:xfrm>
        </p:spPr>
        <p:txBody>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D390F6BA-D558-40D6-9EE5-D8B312E5D298}" type="slidenum">
              <a:rPr lang="en-US" smtClean="0"/>
              <a:pPr>
                <a:defRPr/>
              </a:pPr>
              <a:t>‹#›</a:t>
            </a:fld>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6868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838200"/>
            <a:ext cx="4267200" cy="270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8200"/>
            <a:ext cx="4267200" cy="270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 y="3695700"/>
            <a:ext cx="4267200" cy="270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95700"/>
            <a:ext cx="4267200" cy="270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D84C3467-9BA2-436B-8866-316BAD8203A2}" type="slidenum">
              <a:rPr lang="en-US"/>
              <a:pPr>
                <a:defRPr/>
              </a:pPr>
              <a:t>‹#›</a:t>
            </a:fld>
            <a:endParaRPr lang="en-US" dirty="0"/>
          </a:p>
        </p:txBody>
      </p:sp>
      <p:sp>
        <p:nvSpPr>
          <p:cNvPr id="8" name="Rectangle 6"/>
          <p:cNvSpPr>
            <a:spLocks noGrp="1" noChangeArrowheads="1"/>
          </p:cNvSpPr>
          <p:nvPr>
            <p:ph type="ftr" sz="quarter" idx="11"/>
          </p:nvPr>
        </p:nvSpPr>
        <p:spPr>
          <a:xfrm>
            <a:off x="0" y="6477000"/>
            <a:ext cx="4114800" cy="22860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vised_Standard 2-Blocker">
    <p:spTree>
      <p:nvGrpSpPr>
        <p:cNvPr id="1" name=""/>
        <p:cNvGrpSpPr/>
        <p:nvPr/>
      </p:nvGrpSpPr>
      <p:grpSpPr>
        <a:xfrm>
          <a:off x="0" y="0"/>
          <a:ext cx="0" cy="0"/>
          <a:chOff x="0" y="0"/>
          <a:chExt cx="0" cy="0"/>
        </a:xfrm>
      </p:grpSpPr>
      <p:cxnSp>
        <p:nvCxnSpPr>
          <p:cNvPr id="9" name="Straight Connector 14"/>
          <p:cNvCxnSpPr/>
          <p:nvPr/>
        </p:nvCxnSpPr>
        <p:spPr>
          <a:xfrm rot="16200000" flipV="1">
            <a:off x="1719262" y="3802063"/>
            <a:ext cx="57054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half" idx="1"/>
          </p:nvPr>
        </p:nvSpPr>
        <p:spPr>
          <a:xfrm>
            <a:off x="452436" y="663575"/>
            <a:ext cx="4041648"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663575"/>
            <a:ext cx="4041648" cy="276999"/>
          </a:xfrm>
          <a:prstGeom prst="rect">
            <a:avLst/>
          </a:prstGeom>
        </p:spPr>
        <p:txBody>
          <a:bodyPr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Rectangle 5"/>
          <p:cNvSpPr>
            <a:spLocks noGrp="1" noChangeArrowheads="1"/>
          </p:cNvSpPr>
          <p:nvPr>
            <p:ph type="sldNum" sz="quarter" idx="15"/>
          </p:nvPr>
        </p:nvSpPr>
        <p:spPr/>
        <p:txBody>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D390F6BA-D558-40D6-9EE5-D8B312E5D298}" type="slidenum">
              <a:rPr lang="en-US" smtClean="0"/>
              <a:pPr>
                <a:defRPr/>
              </a:pPr>
              <a:t>‹#›</a:t>
            </a:fld>
            <a:endParaRPr lang="en-US" dirty="0"/>
          </a:p>
        </p:txBody>
      </p:sp>
      <p:sp>
        <p:nvSpPr>
          <p:cNvPr id="18" name="Title Placeholder 5"/>
          <p:cNvSpPr>
            <a:spLocks noGrp="1"/>
          </p:cNvSpPr>
          <p:nvPr>
            <p:ph type="title"/>
          </p:nvPr>
        </p:nvSpPr>
        <p:spPr>
          <a:xfrm>
            <a:off x="461963" y="0"/>
            <a:ext cx="8220075" cy="566738"/>
          </a:xfrm>
          <a:prstGeom prst="rect">
            <a:avLst/>
          </a:prstGeom>
        </p:spPr>
        <p:txBody>
          <a:bodyPr vert="horz" lIns="0" tIns="45720" rIns="91440" bIns="45720" rtlCol="0" anchor="b" anchorCtr="0">
            <a:normAutofit/>
          </a:bodyPr>
          <a:lstStyle/>
          <a:p>
            <a:r>
              <a:rPr lang="en-US" dirty="0"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Middle Lines">
    <p:spTree>
      <p:nvGrpSpPr>
        <p:cNvPr id="1" name=""/>
        <p:cNvGrpSpPr/>
        <p:nvPr/>
      </p:nvGrpSpPr>
      <p:grpSpPr>
        <a:xfrm>
          <a:off x="0" y="0"/>
          <a:ext cx="0" cy="0"/>
          <a:chOff x="0" y="0"/>
          <a:chExt cx="0" cy="0"/>
        </a:xfrm>
      </p:grpSpPr>
      <p:cxnSp>
        <p:nvCxnSpPr>
          <p:cNvPr id="8" name="Straight Connector 17"/>
          <p:cNvCxnSpPr/>
          <p:nvPr/>
        </p:nvCxnSpPr>
        <p:spPr>
          <a:xfrm rot="10800000">
            <a:off x="461963" y="3646486"/>
            <a:ext cx="8220075"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p:cNvCxnSpPr/>
          <p:nvPr/>
        </p:nvCxnSpPr>
        <p:spPr>
          <a:xfrm rot="16200000" flipV="1">
            <a:off x="1709737" y="3802063"/>
            <a:ext cx="57054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5"/>
          <p:cNvSpPr>
            <a:spLocks noGrp="1" noChangeArrowheads="1"/>
          </p:cNvSpPr>
          <p:nvPr>
            <p:ph type="sldNum" sz="quarter" idx="15"/>
          </p:nvPr>
        </p:nvSpPr>
        <p:spPr/>
        <p:txBody>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D390F6BA-D558-40D6-9EE5-D8B312E5D298}" type="slidenum">
              <a:rPr lang="en-US" smtClean="0"/>
              <a:pPr>
                <a:defRPr/>
              </a:pPr>
              <a:t>‹#›</a:t>
            </a:fld>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3"/>
            <a:ext cx="8229600" cy="9794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81025" y="788988"/>
            <a:ext cx="4038600" cy="2484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1025" y="3425825"/>
            <a:ext cx="4038600" cy="24844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72025" y="788988"/>
            <a:ext cx="4038600" cy="5121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C3D66E92-089C-410E-B23F-0A6B9FF83FB0}" type="slidenum">
              <a:rPr lang="en-US"/>
              <a:pPr>
                <a:defRPr/>
              </a:pPr>
              <a:t>‹#›</a:t>
            </a:fld>
            <a:endParaRPr lang="en-US" dirty="0"/>
          </a:p>
        </p:txBody>
      </p:sp>
      <p:sp>
        <p:nvSpPr>
          <p:cNvPr id="7" name="Footer Placeholder 6"/>
          <p:cNvSpPr>
            <a:spLocks noGrp="1" noChangeArrowheads="1"/>
          </p:cNvSpPr>
          <p:nvPr>
            <p:ph type="ftr" sz="quarter" idx="11"/>
          </p:nvPr>
        </p:nvSpPr>
        <p:spPr>
          <a:xfrm>
            <a:off x="457200" y="6400800"/>
            <a:ext cx="4114800" cy="457200"/>
          </a:xfrm>
          <a:prstGeom prst="rect">
            <a:avLst/>
          </a:prstGeom>
          <a:ln/>
        </p:spPr>
        <p:txBody>
          <a:bodyPr/>
          <a:lstStyle>
            <a:lvl1pPr>
              <a:defRPr/>
            </a:lvl1pPr>
          </a:lstStyle>
          <a:p>
            <a:pPr>
              <a:defRPr/>
            </a:pPr>
            <a:r>
              <a:rPr lang="en-US" dirty="0"/>
              <a:t>This is the Footer for the presentation</a:t>
            </a:r>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600575" y="6399213"/>
            <a:ext cx="2133600" cy="458787"/>
          </a:xfrm>
          <a:prstGeom prst="rect">
            <a:avLst/>
          </a:prstGeom>
          <a:ln/>
        </p:spPr>
        <p:txBody>
          <a:bodyPr/>
          <a:lstStyle>
            <a:lvl1pPr>
              <a:defRPr/>
            </a:lvl1pPr>
          </a:lstStyle>
          <a:p>
            <a:pPr algn="l" rtl="0" fontAlgn="base">
              <a:spcBef>
                <a:spcPct val="0"/>
              </a:spcBef>
              <a:spcAft>
                <a:spcPct val="0"/>
              </a:spcAft>
              <a:defRPr/>
            </a:pPr>
            <a:endParaRPr lang="en-US" sz="1000" kern="1200" dirty="0">
              <a:solidFill>
                <a:srgbClr val="808080"/>
              </a:solidFill>
              <a:latin typeface="Arial" charset="0"/>
              <a:ea typeface="+mn-ea"/>
              <a:cs typeface="+mn-cs"/>
            </a:endParaRPr>
          </a:p>
        </p:txBody>
      </p:sp>
      <p:sp>
        <p:nvSpPr>
          <p:cNvPr id="3" name="Rectangle 5"/>
          <p:cNvSpPr>
            <a:spLocks noGrp="1" noChangeArrowheads="1"/>
          </p:cNvSpPr>
          <p:nvPr>
            <p:ph type="sldNum" sz="quarter" idx="11"/>
          </p:nvPr>
        </p:nvSpPr>
        <p:spPr>
          <a:ln/>
        </p:spPr>
        <p:txBody>
          <a:bodyPr/>
          <a:lstStyle>
            <a:lvl1pPr>
              <a:defRPr/>
            </a:lvl1pPr>
          </a:lstStyle>
          <a:p>
            <a:pPr algn="r" rtl="0" fontAlgn="base">
              <a:spcBef>
                <a:spcPct val="0"/>
              </a:spcBef>
              <a:spcAft>
                <a:spcPct val="0"/>
              </a:spcAft>
              <a:defRPr/>
            </a:pPr>
            <a:fld id="{67B158A1-838C-46F4-8838-B7D42BF89F91}" type="slidenum">
              <a:rPr lang="en-US" sz="1000" kern="1200">
                <a:solidFill>
                  <a:srgbClr val="D4001A"/>
                </a:solidFill>
                <a:latin typeface="Arial" charset="0"/>
                <a:ea typeface="+mn-ea"/>
                <a:cs typeface="+mn-cs"/>
              </a:rPr>
              <a:pPr algn="r" rtl="0" fontAlgn="base">
                <a:spcBef>
                  <a:spcPct val="0"/>
                </a:spcBef>
                <a:spcAft>
                  <a:spcPct val="0"/>
                </a:spcAft>
                <a:defRPr/>
              </a:pPr>
              <a:t>‹#›</a:t>
            </a:fld>
            <a:endParaRPr lang="en-US" sz="1000" kern="1200" dirty="0">
              <a:solidFill>
                <a:srgbClr val="D4001A"/>
              </a:solidFill>
              <a:latin typeface="Arial" charset="0"/>
              <a:ea typeface="+mn-ea"/>
              <a:cs typeface="+mn-cs"/>
            </a:endParaRPr>
          </a:p>
        </p:txBody>
      </p:sp>
      <p:sp>
        <p:nvSpPr>
          <p:cNvPr id="4" name="Rectangle 6"/>
          <p:cNvSpPr>
            <a:spLocks noGrp="1" noChangeArrowheads="1"/>
          </p:cNvSpPr>
          <p:nvPr>
            <p:ph type="ftr" sz="quarter" idx="12"/>
          </p:nvPr>
        </p:nvSpPr>
        <p:spPr>
          <a:xfrm>
            <a:off x="457200" y="6400800"/>
            <a:ext cx="4114800" cy="457200"/>
          </a:xfrm>
          <a:prstGeom prst="rect">
            <a:avLst/>
          </a:prstGeom>
          <a:ln/>
        </p:spPr>
        <p:txBody>
          <a:bodyPr/>
          <a:lstStyle>
            <a:lvl1pPr>
              <a:defRPr/>
            </a:lvl1pPr>
          </a:lstStyle>
          <a:p>
            <a:pPr algn="l" rtl="0" fontAlgn="base">
              <a:spcBef>
                <a:spcPct val="0"/>
              </a:spcBef>
              <a:spcAft>
                <a:spcPct val="0"/>
              </a:spcAft>
              <a:defRPr/>
            </a:pPr>
            <a:endParaRPr lang="en-US" sz="1000" kern="1200" dirty="0">
              <a:solidFill>
                <a:srgbClr val="808080"/>
              </a:solidFill>
              <a:latin typeface="Arial"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219200" y="1130300"/>
            <a:ext cx="7239000" cy="5346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543300" cy="4800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76400"/>
            <a:ext cx="3543300" cy="4800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25880"/>
            <a:ext cx="2633472" cy="4800600"/>
          </a:xfrm>
          <a:prstGeom prst="rect">
            <a:avLst/>
          </a:prstGeo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53328" y="1325880"/>
            <a:ext cx="2633472" cy="4800600"/>
          </a:xfrm>
          <a:prstGeom prst="rect">
            <a:avLst/>
          </a:prstGeo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3"/>
          </p:nvPr>
        </p:nvSpPr>
        <p:spPr>
          <a:xfrm>
            <a:off x="3257428" y="1325880"/>
            <a:ext cx="2633472" cy="4800600"/>
          </a:xfrm>
          <a:prstGeom prst="rect">
            <a:avLst/>
          </a:prstGeo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a:spLocks noGrp="1"/>
          </p:cNvSpPr>
          <p:nvPr>
            <p:ph type="dt" sz="half" idx="10"/>
          </p:nvPr>
        </p:nvSpPr>
        <p:spPr>
          <a:xfrm>
            <a:off x="457200" y="6400800"/>
            <a:ext cx="2133600" cy="365125"/>
          </a:xfrm>
          <a:prstGeom prst="rect">
            <a:avLst/>
          </a:prstGeom>
        </p:spPr>
        <p:txBody>
          <a:bodyPr anchor="ctr" anchorCtr="0"/>
          <a:lstStyle>
            <a:lvl1pPr>
              <a:defRPr sz="900">
                <a:solidFill>
                  <a:schemeClr val="bg1">
                    <a:lumMod val="65000"/>
                  </a:schemeClr>
                </a:solidFill>
                <a:latin typeface="Calibri" pitchFamily="34" charset="0"/>
              </a:defRPr>
            </a:lvl1pPr>
          </a:lstStyle>
          <a:p>
            <a:fld id="{E4A88962-1D1B-419D-90F1-34C670350EF5}" type="datetimeFigureOut">
              <a:rPr lang="en-US" smtClean="0"/>
              <a:pPr/>
              <a:t>4/18/12</a:t>
            </a:fld>
            <a:endParaRPr lang="en-US" dirty="0"/>
          </a:p>
        </p:txBody>
      </p:sp>
      <p:sp>
        <p:nvSpPr>
          <p:cNvPr id="10" name="Footer Placeholder 5"/>
          <p:cNvSpPr>
            <a:spLocks noGrp="1"/>
          </p:cNvSpPr>
          <p:nvPr>
            <p:ph type="ftr" sz="quarter" idx="11"/>
          </p:nvPr>
        </p:nvSpPr>
        <p:spPr>
          <a:xfrm>
            <a:off x="3124200" y="6400800"/>
            <a:ext cx="2895600" cy="365125"/>
          </a:xfrm>
          <a:prstGeom prst="rect">
            <a:avLst/>
          </a:prstGeom>
        </p:spPr>
        <p:txBody>
          <a:bodyPr anchor="ctr" anchorCtr="0"/>
          <a:lstStyle>
            <a:lvl1pPr>
              <a:defRPr sz="900">
                <a:solidFill>
                  <a:schemeClr val="bg1">
                    <a:lumMod val="65000"/>
                  </a:schemeClr>
                </a:solidFill>
                <a:latin typeface="Calibri" pitchFamily="34" charset="0"/>
              </a:defRPr>
            </a:lvl1pPr>
          </a:lstStyle>
          <a:p>
            <a:endParaRPr lang="en-US" dirty="0"/>
          </a:p>
        </p:txBody>
      </p:sp>
      <p:sp>
        <p:nvSpPr>
          <p:cNvPr id="11" name="Slide Number Placeholder 6"/>
          <p:cNvSpPr>
            <a:spLocks noGrp="1"/>
          </p:cNvSpPr>
          <p:nvPr>
            <p:ph type="sldNum" sz="quarter" idx="12"/>
          </p:nvPr>
        </p:nvSpPr>
        <p:spPr>
          <a:xfrm>
            <a:off x="8686800" y="6400800"/>
            <a:ext cx="457200" cy="365760"/>
          </a:xfrm>
          <a:prstGeom prst="rect">
            <a:avLst/>
          </a:prstGeom>
        </p:spPr>
        <p:txBody>
          <a:bodyPr/>
          <a:lstStyle/>
          <a:p>
            <a:fld id="{52C56E09-38A2-4CFB-A4AD-9C29E9C8F5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Blocker with Tex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67635" y="733327"/>
            <a:ext cx="4316107" cy="27779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733327"/>
            <a:ext cx="433331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Content Placeholder 2"/>
          <p:cNvSpPr>
            <a:spLocks noGrp="1"/>
          </p:cNvSpPr>
          <p:nvPr>
            <p:ph sz="half" idx="13"/>
          </p:nvPr>
        </p:nvSpPr>
        <p:spPr>
          <a:xfrm>
            <a:off x="158756" y="3799701"/>
            <a:ext cx="433386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4" name="Content Placeholder 2"/>
          <p:cNvSpPr>
            <a:spLocks noGrp="1"/>
          </p:cNvSpPr>
          <p:nvPr>
            <p:ph sz="half" idx="14"/>
          </p:nvPr>
        </p:nvSpPr>
        <p:spPr>
          <a:xfrm>
            <a:off x="4645819" y="3799701"/>
            <a:ext cx="4328552"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935575" y="1000027"/>
            <a:ext cx="3749040" cy="228600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6"/>
          </p:nvPr>
        </p:nvSpPr>
        <p:spPr>
          <a:xfrm>
            <a:off x="4645819" y="3290129"/>
            <a:ext cx="4328552" cy="320040"/>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9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5" name="Content Placeholder 3"/>
          <p:cNvSpPr>
            <a:spLocks noGrp="1"/>
          </p:cNvSpPr>
          <p:nvPr>
            <p:ph sz="half" idx="17"/>
          </p:nvPr>
        </p:nvSpPr>
        <p:spPr>
          <a:xfrm>
            <a:off x="451168" y="1007966"/>
            <a:ext cx="3749040" cy="228600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p:nvPr>
        </p:nvSpPr>
        <p:spPr>
          <a:xfrm>
            <a:off x="158751" y="3290033"/>
            <a:ext cx="4333874" cy="320040"/>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9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Content Placeholder 3"/>
          <p:cNvSpPr>
            <a:spLocks noGrp="1"/>
          </p:cNvSpPr>
          <p:nvPr>
            <p:ph sz="half" idx="19"/>
          </p:nvPr>
        </p:nvSpPr>
        <p:spPr>
          <a:xfrm>
            <a:off x="4935575" y="4038600"/>
            <a:ext cx="3749040" cy="228600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3"/>
          <p:cNvSpPr>
            <a:spLocks noGrp="1"/>
          </p:cNvSpPr>
          <p:nvPr>
            <p:ph sz="half" idx="20"/>
          </p:nvPr>
        </p:nvSpPr>
        <p:spPr>
          <a:xfrm>
            <a:off x="4645819" y="6324600"/>
            <a:ext cx="4328552" cy="320040"/>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9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9" name="Content Placeholder 3"/>
          <p:cNvSpPr>
            <a:spLocks noGrp="1"/>
          </p:cNvSpPr>
          <p:nvPr>
            <p:ph sz="half" idx="21"/>
          </p:nvPr>
        </p:nvSpPr>
        <p:spPr>
          <a:xfrm>
            <a:off x="451168" y="4038601"/>
            <a:ext cx="3749040" cy="228600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3"/>
          <p:cNvSpPr>
            <a:spLocks noGrp="1"/>
          </p:cNvSpPr>
          <p:nvPr>
            <p:ph sz="half" idx="22"/>
          </p:nvPr>
        </p:nvSpPr>
        <p:spPr>
          <a:xfrm>
            <a:off x="163190" y="6324600"/>
            <a:ext cx="4324996" cy="320040"/>
          </a:xfrm>
          <a:prstGeom prst="rect">
            <a:avLst/>
          </a:prstGeom>
        </p:spPr>
        <p:txBody>
          <a:bodyPr/>
          <a:lstStyle>
            <a:lvl1pPr>
              <a:buClr>
                <a:schemeClr val="accent1">
                  <a:lumMod val="50000"/>
                </a:schemeClr>
              </a:buClr>
              <a:buNone/>
              <a:defRPr sz="900" b="0">
                <a:latin typeface="Calibri" pitchFamily="34" charset="0"/>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Rectangle 5"/>
          <p:cNvSpPr>
            <a:spLocks noGrp="1" noChangeArrowheads="1"/>
          </p:cNvSpPr>
          <p:nvPr>
            <p:ph type="sldNum" sz="quarter" idx="23"/>
          </p:nvPr>
        </p:nvSpPr>
        <p:spPr/>
        <p:txBody>
          <a:bodyPr/>
          <a:lstStyle>
            <a:lvl1pPr algn="r">
              <a:defRPr sz="800" b="0">
                <a:solidFill>
                  <a:srgbClr val="000000">
                    <a:lumMod val="50000"/>
                    <a:lumOff val="50000"/>
                  </a:srgbClr>
                </a:solidFill>
                <a:latin typeface="Calibri" pitchFamily="34" charset="0"/>
              </a:defRPr>
            </a:lvl1pPr>
          </a:lstStyle>
          <a:p>
            <a:pPr>
              <a:defRPr/>
            </a:pPr>
            <a:r>
              <a:rPr lang="en-US" dirty="0"/>
              <a:t>Bank of America: Proprietary &amp; </a:t>
            </a:r>
            <a:r>
              <a:rPr lang="en-US" dirty="0" smtClean="0"/>
              <a:t>Confidential | </a:t>
            </a:r>
            <a:fld id="{E0321FA8-20FE-40B4-9E56-0CA08B2E8036}" type="slidenum">
              <a:rPr lang="en-US" smtClean="0"/>
              <a:pPr>
                <a:defRPr/>
              </a:pPr>
              <a:t>‹#›</a:t>
            </a:fld>
            <a:endParaRPr lang="en-US" dirty="0"/>
          </a:p>
        </p:txBody>
      </p:sp>
      <p:sp>
        <p:nvSpPr>
          <p:cNvPr id="24" name="Rectangle 2"/>
          <p:cNvSpPr>
            <a:spLocks noGrp="1" noChangeArrowheads="1"/>
          </p:cNvSpPr>
          <p:nvPr>
            <p:ph type="title"/>
          </p:nvPr>
        </p:nvSpPr>
        <p:spPr bwMode="auto">
          <a:xfrm>
            <a:off x="895349" y="150813"/>
            <a:ext cx="8081403"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cxnSp>
        <p:nvCxnSpPr>
          <p:cNvPr id="25" name="Straight Connector 17"/>
          <p:cNvCxnSpPr/>
          <p:nvPr userDrawn="1"/>
        </p:nvCxnSpPr>
        <p:spPr>
          <a:xfrm rot="10800000">
            <a:off x="161937" y="3684684"/>
            <a:ext cx="8814816"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4"/>
          <p:cNvCxnSpPr/>
          <p:nvPr userDrawn="1"/>
        </p:nvCxnSpPr>
        <p:spPr>
          <a:xfrm rot="16200000" flipV="1">
            <a:off x="1636492" y="3684074"/>
            <a:ext cx="58521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ln/>
        </p:spPr>
        <p:txBody>
          <a:bodyPr/>
          <a:lstStyle>
            <a:lvl1pPr>
              <a:defRPr/>
            </a:lvl1pPr>
          </a:lstStyle>
          <a:p>
            <a:pPr>
              <a:defRPr/>
            </a:pPr>
            <a:r>
              <a:rPr lang="en-US" dirty="0"/>
              <a:t>Bank of America: Proprietary &amp; </a:t>
            </a:r>
            <a:r>
              <a:rPr lang="en-US" dirty="0" smtClean="0"/>
              <a:t>Confidential | </a:t>
            </a:r>
            <a:fld id="{A251C988-E943-4FDF-9C2A-DAE52A685DBB}" type="slidenum">
              <a:rPr lang="en-US" smtClean="0"/>
              <a:pPr>
                <a:defRPr/>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dirty="0" smtClean="0"/>
              <a:t>Bank of America: Proprietary &amp; Confidential | </a:t>
            </a:r>
            <a:fld id="{0F4B88F9-A60A-4F61-BA98-070333ED9C51}" type="slidenum">
              <a:rPr lang="en-US" smtClean="0"/>
              <a:pPr>
                <a:defRPr/>
              </a:pPr>
              <a:t>‹#›</a:t>
            </a:fld>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Bank of America: Proprietary &amp; </a:t>
            </a:r>
            <a:r>
              <a:rPr lang="en-US" dirty="0" smtClean="0"/>
              <a:t>Confidential | </a:t>
            </a:r>
            <a:fld id="{9CC397B3-2B53-41BF-B9D3-3B8E569F166C}" type="slidenum">
              <a:rPr lang="en-US" smtClean="0"/>
              <a:pPr>
                <a:defRPr/>
              </a:pPr>
              <a:t>‹#›</a:t>
            </a:fld>
            <a:endParaRPr lang="en-US" dirty="0"/>
          </a:p>
        </p:txBody>
      </p:sp>
      <p:sp>
        <p:nvSpPr>
          <p:cNvPr id="3" name="Title 2"/>
          <p:cNvSpPr>
            <a:spLocks noGrp="1" noChangeArrowheads="1"/>
          </p:cNvSpPr>
          <p:nvPr>
            <p:ph type="title"/>
          </p:nvPr>
        </p:nvSpPr>
        <p:spPr bwMode="auto">
          <a:xfrm>
            <a:off x="895350" y="150813"/>
            <a:ext cx="7791450"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ock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55575" y="726027"/>
            <a:ext cx="4322469" cy="28362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1850" y="726027"/>
            <a:ext cx="4346574"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894897" y="1143000"/>
            <a:ext cx="3840480" cy="246888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7"/>
          </p:nvPr>
        </p:nvSpPr>
        <p:spPr>
          <a:xfrm>
            <a:off x="396569" y="1143000"/>
            <a:ext cx="3840480" cy="2468880"/>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
          <p:cNvSpPr>
            <a:spLocks noGrp="1"/>
          </p:cNvSpPr>
          <p:nvPr>
            <p:ph sz="half" idx="19"/>
          </p:nvPr>
        </p:nvSpPr>
        <p:spPr>
          <a:xfrm>
            <a:off x="4648199" y="3886200"/>
            <a:ext cx="4340225" cy="2752724"/>
          </a:xfrm>
          <a:prstGeom prst="rect">
            <a:avLst/>
          </a:prstGeom>
        </p:spPr>
        <p:txBody>
          <a:bodyPr/>
          <a:lstStyle>
            <a:lvl1pPr>
              <a:buClr>
                <a:schemeClr val="accent1">
                  <a:lumMod val="50000"/>
                </a:schemeClr>
              </a:buClr>
              <a:defRPr sz="1000" b="0">
                <a:latin typeface="Calibri" pitchFamily="34" charset="0"/>
              </a:defRPr>
            </a:lvl1pPr>
            <a:lvl2pPr>
              <a:buClr>
                <a:schemeClr val="accent1">
                  <a:lumMod val="50000"/>
                </a:schemeClr>
              </a:buClr>
              <a:defRPr sz="1000">
                <a:latin typeface="Calibri" pitchFamily="34" charset="0"/>
              </a:defRPr>
            </a:lvl2pPr>
            <a:lvl3pPr>
              <a:buClr>
                <a:schemeClr val="tx1">
                  <a:lumMod val="50000"/>
                  <a:lumOff val="50000"/>
                </a:schemeClr>
              </a:buClr>
              <a:defRPr sz="1000">
                <a:latin typeface="Calibri" pitchFamily="34" charset="0"/>
              </a:defRPr>
            </a:lvl3pPr>
            <a:lvl4pPr>
              <a:buClr>
                <a:schemeClr val="tx1">
                  <a:lumMod val="50000"/>
                  <a:lumOff val="50000"/>
                </a:schemeClr>
              </a:buClr>
              <a:buFont typeface="Arial" pitchFamily="34" charset="0"/>
              <a:buChar char="–"/>
              <a:defRPr sz="1000">
                <a:latin typeface="Calibri" pitchFamily="34" charset="0"/>
              </a:defRPr>
            </a:lvl4pPr>
            <a:lvl5pPr>
              <a:buClr>
                <a:schemeClr val="tx1">
                  <a:lumMod val="50000"/>
                  <a:lumOff val="50000"/>
                </a:schemeClr>
              </a:buClr>
              <a:buFont typeface="Courier New" pitchFamily="49" charset="0"/>
              <a:buChar char="o"/>
              <a:defRPr sz="10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3"/>
          <p:cNvSpPr>
            <a:spLocks noGrp="1"/>
          </p:cNvSpPr>
          <p:nvPr>
            <p:ph sz="half" idx="21"/>
          </p:nvPr>
        </p:nvSpPr>
        <p:spPr>
          <a:xfrm>
            <a:off x="155575" y="3886199"/>
            <a:ext cx="4322469" cy="2752726"/>
          </a:xfrm>
          <a:prstGeom prst="rect">
            <a:avLst/>
          </a:prstGeom>
        </p:spPr>
        <p:txBody>
          <a:bodyPr/>
          <a:lstStyle>
            <a:lvl1pPr>
              <a:buClr>
                <a:schemeClr val="accent1">
                  <a:lumMod val="50000"/>
                </a:schemeClr>
              </a:buClr>
              <a:defRPr sz="1000" b="0">
                <a:latin typeface="Calibri" pitchFamily="34" charset="0"/>
              </a:defRPr>
            </a:lvl1pPr>
            <a:lvl2pPr>
              <a:buClr>
                <a:schemeClr val="accent1">
                  <a:lumMod val="50000"/>
                </a:schemeClr>
              </a:buClr>
              <a:defRPr sz="1000">
                <a:latin typeface="Calibri" pitchFamily="34" charset="0"/>
              </a:defRPr>
            </a:lvl2pPr>
            <a:lvl3pPr>
              <a:buClr>
                <a:schemeClr val="tx1">
                  <a:lumMod val="50000"/>
                  <a:lumOff val="50000"/>
                </a:schemeClr>
              </a:buClr>
              <a:defRPr sz="1000">
                <a:latin typeface="Calibri" pitchFamily="34" charset="0"/>
              </a:defRPr>
            </a:lvl3pPr>
            <a:lvl4pPr>
              <a:buClr>
                <a:schemeClr val="tx1">
                  <a:lumMod val="50000"/>
                  <a:lumOff val="50000"/>
                </a:schemeClr>
              </a:buClr>
              <a:buFont typeface="Arial" pitchFamily="34" charset="0"/>
              <a:buChar char="–"/>
              <a:defRPr sz="1000">
                <a:latin typeface="Calibri" pitchFamily="34" charset="0"/>
              </a:defRPr>
            </a:lvl4pPr>
            <a:lvl5pPr>
              <a:buClr>
                <a:schemeClr val="tx1">
                  <a:lumMod val="50000"/>
                  <a:lumOff val="50000"/>
                </a:schemeClr>
              </a:buClr>
              <a:buFont typeface="Courier New" pitchFamily="49" charset="0"/>
              <a:buChar char="o"/>
              <a:defRPr sz="10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
        <p:nvSpPr>
          <p:cNvPr id="13" name="Rectangle 5"/>
          <p:cNvSpPr>
            <a:spLocks noGrp="1" noChangeArrowheads="1"/>
          </p:cNvSpPr>
          <p:nvPr>
            <p:ph type="sldNum" sz="quarter" idx="10"/>
          </p:nvPr>
        </p:nvSpPr>
        <p:spPr>
          <a:xfrm>
            <a:off x="6819900" y="6638925"/>
            <a:ext cx="2324100" cy="219075"/>
          </a:xfrm>
          <a:ln/>
        </p:spPr>
        <p:txBody>
          <a:bodyPr/>
          <a:lstStyle>
            <a:lvl1pPr>
              <a:defRPr/>
            </a:lvl1pPr>
          </a:lstStyle>
          <a:p>
            <a:pPr>
              <a:defRPr/>
            </a:pPr>
            <a:r>
              <a:rPr lang="en-US" dirty="0"/>
              <a:t>Bank of America: Proprietary &amp; </a:t>
            </a:r>
            <a:r>
              <a:rPr lang="en-US" dirty="0" smtClean="0"/>
              <a:t>Confidential | </a:t>
            </a:r>
            <a:fld id="{9CC397B3-2B53-41BF-B9D3-3B8E569F166C}" type="slidenum">
              <a:rPr lang="en-US" smtClean="0"/>
              <a:pPr>
                <a:defRPr/>
              </a:pPr>
              <a:t>‹#›</a:t>
            </a:fld>
            <a:endParaRPr lang="en-US" dirty="0"/>
          </a:p>
        </p:txBody>
      </p:sp>
      <p:cxnSp>
        <p:nvCxnSpPr>
          <p:cNvPr id="14" name="Straight Connector 14"/>
          <p:cNvCxnSpPr/>
          <p:nvPr userDrawn="1"/>
        </p:nvCxnSpPr>
        <p:spPr>
          <a:xfrm rot="16200000" flipV="1">
            <a:off x="1636492" y="3684074"/>
            <a:ext cx="58521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TP slide">
    <p:spTree>
      <p:nvGrpSpPr>
        <p:cNvPr id="1" name=""/>
        <p:cNvGrpSpPr/>
        <p:nvPr/>
      </p:nvGrpSpPr>
      <p:grpSpPr>
        <a:xfrm>
          <a:off x="0" y="0"/>
          <a:ext cx="0" cy="0"/>
          <a:chOff x="0" y="0"/>
          <a:chExt cx="0" cy="0"/>
        </a:xfrm>
      </p:grpSpPr>
      <p:cxnSp>
        <p:nvCxnSpPr>
          <p:cNvPr id="9" name="Straight Connector 17"/>
          <p:cNvCxnSpPr/>
          <p:nvPr userDrawn="1"/>
        </p:nvCxnSpPr>
        <p:spPr>
          <a:xfrm rot="10800000" flipV="1">
            <a:off x="479231" y="3647529"/>
            <a:ext cx="8178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half" idx="1"/>
          </p:nvPr>
        </p:nvSpPr>
        <p:spPr>
          <a:xfrm>
            <a:off x="461963" y="654244"/>
            <a:ext cx="4016081" cy="27779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Content Placeholder 2"/>
          <p:cNvSpPr>
            <a:spLocks noGrp="1"/>
          </p:cNvSpPr>
          <p:nvPr>
            <p:ph sz="half" idx="12"/>
          </p:nvPr>
        </p:nvSpPr>
        <p:spPr>
          <a:xfrm>
            <a:off x="4643438" y="644913"/>
            <a:ext cx="4038600"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3" name="Content Placeholder 2"/>
          <p:cNvSpPr>
            <a:spLocks noGrp="1"/>
          </p:cNvSpPr>
          <p:nvPr>
            <p:ph sz="half" idx="13"/>
          </p:nvPr>
        </p:nvSpPr>
        <p:spPr>
          <a:xfrm>
            <a:off x="461963" y="3714362"/>
            <a:ext cx="4033837" cy="276999"/>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Content Placeholder 3"/>
          <p:cNvSpPr>
            <a:spLocks noGrp="1"/>
          </p:cNvSpPr>
          <p:nvPr>
            <p:ph sz="half" idx="2"/>
          </p:nvPr>
        </p:nvSpPr>
        <p:spPr>
          <a:xfrm>
            <a:off x="4648200" y="931862"/>
            <a:ext cx="4033838" cy="2651125"/>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noChangeAspect="1"/>
          </p:cNvSpPr>
          <p:nvPr>
            <p:ph sz="half" idx="17"/>
          </p:nvPr>
        </p:nvSpPr>
        <p:spPr>
          <a:xfrm>
            <a:off x="745502" y="931863"/>
            <a:ext cx="3474720" cy="2221106"/>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8" hasCustomPrompt="1"/>
          </p:nvPr>
        </p:nvSpPr>
        <p:spPr>
          <a:xfrm>
            <a:off x="457200" y="3168626"/>
            <a:ext cx="4032250" cy="412774"/>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1">
                  <a:lumMod val="50000"/>
                </a:schemeClr>
              </a:buClr>
              <a:buSzTx/>
              <a:buFont typeface="Wingdings" pitchFamily="2" charset="2"/>
              <a:buNone/>
              <a:tabLst/>
              <a:defRPr lang="en-US" sz="900" b="0" baseline="0" dirty="0" smtClean="0">
                <a:solidFill>
                  <a:schemeClr val="tx1"/>
                </a:solidFill>
                <a:latin typeface="Calibri" pitchFamily="34" charset="0"/>
                <a:ea typeface="+mn-ea"/>
                <a:cs typeface="+mn-cs"/>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marL="171450" marR="0" lvl="0" indent="-171450" algn="l" defTabSz="914400" rtl="0" eaLnBrk="0" fontAlgn="base" latinLnBrk="0" hangingPunct="0">
              <a:lnSpc>
                <a:spcPct val="100000"/>
              </a:lnSpc>
              <a:spcBef>
                <a:spcPct val="75000"/>
              </a:spcBef>
              <a:spcAft>
                <a:spcPct val="0"/>
              </a:spcAft>
              <a:buClr>
                <a:schemeClr val="accent1">
                  <a:lumMod val="50000"/>
                </a:schemeClr>
              </a:buClr>
              <a:buSzTx/>
              <a:buFont typeface="Wingdings" pitchFamily="2" charset="2"/>
              <a:buNone/>
              <a:tabLst/>
              <a:defRPr/>
            </a:pPr>
            <a:r>
              <a:rPr lang="en-US" dirty="0" smtClean="0"/>
              <a:t>Click to edit Master text styles Click to edit Master text styles Click to edit Master text styles </a:t>
            </a:r>
          </a:p>
          <a:p>
            <a:pPr marL="171450" marR="0" lvl="0" indent="-171450" algn="l" defTabSz="914400" rtl="0" eaLnBrk="0" fontAlgn="base" latinLnBrk="0" hangingPunct="0">
              <a:lnSpc>
                <a:spcPct val="100000"/>
              </a:lnSpc>
              <a:spcBef>
                <a:spcPct val="75000"/>
              </a:spcBef>
              <a:spcAft>
                <a:spcPct val="0"/>
              </a:spcAft>
              <a:buClr>
                <a:schemeClr val="accent1">
                  <a:lumMod val="50000"/>
                </a:schemeClr>
              </a:buClr>
              <a:buSzTx/>
              <a:buFont typeface="Wingdings" pitchFamily="2" charset="2"/>
              <a:buNone/>
              <a:tabLst/>
              <a:defRPr/>
            </a:pPr>
            <a:endParaRPr lang="en-US" dirty="0" smtClean="0"/>
          </a:p>
          <a:p>
            <a:pPr lvl="0"/>
            <a:endParaRPr lang="en-US" dirty="0" smtClean="0"/>
          </a:p>
        </p:txBody>
      </p:sp>
      <p:sp>
        <p:nvSpPr>
          <p:cNvPr id="19" name="Content Placeholder 3"/>
          <p:cNvSpPr>
            <a:spLocks noGrp="1"/>
          </p:cNvSpPr>
          <p:nvPr>
            <p:ph sz="half" idx="21"/>
          </p:nvPr>
        </p:nvSpPr>
        <p:spPr>
          <a:xfrm>
            <a:off x="1769434" y="4005263"/>
            <a:ext cx="5600700" cy="2203326"/>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3"/>
          <p:cNvSpPr>
            <a:spLocks noGrp="1"/>
          </p:cNvSpPr>
          <p:nvPr>
            <p:ph sz="half" idx="22"/>
          </p:nvPr>
        </p:nvSpPr>
        <p:spPr>
          <a:xfrm>
            <a:off x="1752600" y="6223810"/>
            <a:ext cx="5600700" cy="420357"/>
          </a:xfrm>
          <a:prstGeom prst="rect">
            <a:avLst/>
          </a:prstGeom>
        </p:spPr>
        <p:txBody>
          <a:bodyPr/>
          <a:lstStyle>
            <a:lvl1pPr>
              <a:buClr>
                <a:schemeClr val="accent1">
                  <a:lumMod val="50000"/>
                </a:schemeClr>
              </a:buClr>
              <a:buNone/>
              <a:defRPr sz="900" b="0">
                <a:latin typeface="Calibri" pitchFamily="34" charset="0"/>
              </a:defRPr>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sp>
        <p:nvSpPr>
          <p:cNvPr id="14" name="Rectangle 2"/>
          <p:cNvSpPr>
            <a:spLocks noGrp="1" noChangeArrowheads="1"/>
          </p:cNvSpPr>
          <p:nvPr>
            <p:ph type="title"/>
          </p:nvPr>
        </p:nvSpPr>
        <p:spPr bwMode="auto">
          <a:xfrm>
            <a:off x="895350" y="150813"/>
            <a:ext cx="7791450"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yments">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61963" y="654244"/>
            <a:ext cx="4016081" cy="277793"/>
          </a:xfrm>
          <a:prstGeom prst="rect">
            <a:avLst/>
          </a:prstGeom>
        </p:spPr>
        <p:txBody>
          <a:bodyPr wrap="square" anchor="b" anchorCtr="0">
            <a:spAutoFit/>
          </a:bodyPr>
          <a:lstStyle>
            <a:lvl1pPr algn="ctr">
              <a:buNone/>
              <a:defRPr sz="1200">
                <a:latin typeface="Calibri" pitchFamily="34" charset="0"/>
              </a:defRPr>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9" name="Content Placeholder 3"/>
          <p:cNvSpPr>
            <a:spLocks noGrp="1"/>
          </p:cNvSpPr>
          <p:nvPr>
            <p:ph sz="half" idx="21"/>
          </p:nvPr>
        </p:nvSpPr>
        <p:spPr>
          <a:xfrm>
            <a:off x="457200" y="914400"/>
            <a:ext cx="8293608" cy="2496312"/>
          </a:xfrm>
          <a:prstGeom prst="rect">
            <a:avLst/>
          </a:prstGeom>
        </p:spPr>
        <p:txBody>
          <a:bodyPr/>
          <a:lstStyle>
            <a:lvl1pPr>
              <a:buClr>
                <a:schemeClr val="accent1">
                  <a:lumMod val="50000"/>
                </a:schemeClr>
              </a:buClr>
              <a:defRPr sz="1200" b="0"/>
            </a:lvl1pPr>
            <a:lvl2pPr>
              <a:buClr>
                <a:schemeClr val="accent1">
                  <a:lumMod val="50000"/>
                </a:schemeClr>
              </a:buClr>
              <a:defRPr sz="1100"/>
            </a:lvl2pPr>
            <a:lvl3pPr>
              <a:buClr>
                <a:schemeClr val="tx1">
                  <a:lumMod val="50000"/>
                  <a:lumOff val="50000"/>
                </a:schemeClr>
              </a:buClr>
              <a:defRPr sz="1000"/>
            </a:lvl3pPr>
            <a:lvl4pPr>
              <a:buClr>
                <a:schemeClr val="tx1">
                  <a:lumMod val="50000"/>
                  <a:lumOff val="50000"/>
                </a:schemeClr>
              </a:buClr>
              <a:buFont typeface="Arial" pitchFamily="34" charset="0"/>
              <a:buChar char="–"/>
              <a:defRPr sz="900"/>
            </a:lvl4pPr>
            <a:lvl5pPr>
              <a:buClr>
                <a:schemeClr val="tx1">
                  <a:lumMod val="50000"/>
                  <a:lumOff val="50000"/>
                </a:schemeClr>
              </a:buClr>
              <a:buFont typeface="Courier New" pitchFamily="49" charset="0"/>
              <a:buChar char="o"/>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cxnSp>
        <p:nvCxnSpPr>
          <p:cNvPr id="7" name="Straight Connector 17"/>
          <p:cNvCxnSpPr/>
          <p:nvPr userDrawn="1"/>
        </p:nvCxnSpPr>
        <p:spPr>
          <a:xfrm rot="10800000">
            <a:off x="161937" y="3446657"/>
            <a:ext cx="8814816"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2"/>
          <p:cNvSpPr>
            <a:spLocks noGrp="1" noChangeArrowheads="1"/>
          </p:cNvSpPr>
          <p:nvPr>
            <p:ph type="title"/>
          </p:nvPr>
        </p:nvSpPr>
        <p:spPr bwMode="auto">
          <a:xfrm>
            <a:off x="895349" y="150813"/>
            <a:ext cx="8093075"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lvl1pPr>
              <a:defRPr sz="2000"/>
            </a:lvl1pPr>
          </a:lstStyle>
          <a:p>
            <a:pPr lvl="0"/>
            <a:r>
              <a:rPr lang="en-US" dirty="0" smtClean="0"/>
              <a:t>Click to edit Master title style</a:t>
            </a:r>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w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95350" y="150813"/>
            <a:ext cx="7791450" cy="458788"/>
          </a:xfrm>
          <a:prstGeom prst="rect">
            <a:avLst/>
          </a:prstGeom>
          <a:noFill/>
          <a:ln w="9525">
            <a:noFill/>
            <a:miter lim="800000"/>
            <a:headEnd/>
            <a:tailEnd/>
          </a:ln>
        </p:spPr>
        <p:txBody>
          <a:bodyPr vert="horz" wrap="square" lIns="0" tIns="45650" rIns="91300" bIns="0" numCol="1" anchor="b" anchorCtr="0" compatLnSpc="1">
            <a:prstTxWarp prst="textNoShape">
              <a:avLst/>
            </a:prstTxWarp>
          </a:bodyPr>
          <a:lstStyle/>
          <a:p>
            <a:pPr lvl="0"/>
            <a:r>
              <a:rPr lang="en-US" dirty="0" smtClean="0"/>
              <a:t>Click to edit Master title style</a:t>
            </a:r>
          </a:p>
        </p:txBody>
      </p:sp>
      <p:sp>
        <p:nvSpPr>
          <p:cNvPr id="8" name="Rectangle 5"/>
          <p:cNvSpPr>
            <a:spLocks noGrp="1" noChangeArrowheads="1"/>
          </p:cNvSpPr>
          <p:nvPr>
            <p:ph type="sldNum" sz="quarter" idx="4"/>
          </p:nvPr>
        </p:nvSpPr>
        <p:spPr bwMode="auto">
          <a:xfrm>
            <a:off x="6819900" y="6638925"/>
            <a:ext cx="2324100" cy="219075"/>
          </a:xfrm>
          <a:prstGeom prst="rect">
            <a:avLst/>
          </a:prstGeom>
          <a:noFill/>
          <a:ln w="9525">
            <a:noFill/>
            <a:miter lim="800000"/>
            <a:headEnd/>
            <a:tailEnd/>
          </a:ln>
          <a:effectLst/>
        </p:spPr>
        <p:txBody>
          <a:bodyPr vert="horz" wrap="square" lIns="91300" tIns="45650" rIns="91300" bIns="45650" numCol="1" anchor="ctr" anchorCtr="0" compatLnSpc="1">
            <a:prstTxWarp prst="textNoShape">
              <a:avLst/>
            </a:prstTxWarp>
          </a:bodyPr>
          <a:lstStyle>
            <a:lvl1pPr algn="r">
              <a:defRPr sz="800" b="0">
                <a:solidFill>
                  <a:schemeClr val="tx1">
                    <a:lumMod val="50000"/>
                    <a:lumOff val="50000"/>
                  </a:schemeClr>
                </a:solidFill>
                <a:latin typeface="Calibri" pitchFamily="34" charset="0"/>
              </a:defRPr>
            </a:lvl1pPr>
          </a:lstStyle>
          <a:p>
            <a:pPr>
              <a:defRPr/>
            </a:pPr>
            <a:r>
              <a:rPr lang="en-US" dirty="0"/>
              <a:t>Bank of America: Proprietary &amp; </a:t>
            </a:r>
            <a:r>
              <a:rPr lang="en-US" dirty="0" smtClean="0"/>
              <a:t>Confidential | </a:t>
            </a:r>
            <a:fld id="{0F4B88F9-A60A-4F61-BA98-070333ED9C51}" type="slidenum">
              <a:rPr lang="en-US" smtClean="0"/>
              <a:pPr>
                <a:defRPr/>
              </a:pPr>
              <a:t>‹#›</a:t>
            </a:fld>
            <a:endParaRPr lang="en-US" dirty="0"/>
          </a:p>
        </p:txBody>
      </p:sp>
      <p:pic>
        <p:nvPicPr>
          <p:cNvPr id="5" name="Picture 27" descr=" 9.wmf"/>
          <p:cNvPicPr>
            <a:picLocks noChangeAspect="1"/>
          </p:cNvPicPr>
          <p:nvPr/>
        </p:nvPicPr>
        <p:blipFill>
          <a:blip r:embed="rId30" cstate="print"/>
          <a:srcRect/>
          <a:stretch>
            <a:fillRect/>
          </a:stretch>
        </p:blipFill>
        <p:spPr bwMode="auto">
          <a:xfrm>
            <a:off x="152400" y="76200"/>
            <a:ext cx="673100" cy="660400"/>
          </a:xfrm>
          <a:prstGeom prst="rect">
            <a:avLst/>
          </a:prstGeom>
          <a:noFill/>
          <a:ln w="9525">
            <a:noFill/>
            <a:miter lim="800000"/>
            <a:headEnd/>
            <a:tailEnd/>
          </a:ln>
        </p:spPr>
      </p:pic>
      <p:cxnSp>
        <p:nvCxnSpPr>
          <p:cNvPr id="6" name="Straight Connector 5"/>
          <p:cNvCxnSpPr/>
          <p:nvPr/>
        </p:nvCxnSpPr>
        <p:spPr>
          <a:xfrm>
            <a:off x="895350" y="600284"/>
            <a:ext cx="824865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94" r:id="rId1"/>
    <p:sldLayoutId id="2147483795" r:id="rId2"/>
    <p:sldLayoutId id="2147483875" r:id="rId3"/>
    <p:sldLayoutId id="2147483769" r:id="rId4"/>
    <p:sldLayoutId id="2147483904" r:id="rId5"/>
    <p:sldLayoutId id="2147483772" r:id="rId6"/>
    <p:sldLayoutId id="2147483819" r:id="rId7"/>
    <p:sldLayoutId id="2147483818" r:id="rId8"/>
    <p:sldLayoutId id="2147483856" r:id="rId9"/>
    <p:sldLayoutId id="2147483857" r:id="rId10"/>
    <p:sldLayoutId id="2147483820" r:id="rId11"/>
    <p:sldLayoutId id="2147483887" r:id="rId12"/>
    <p:sldLayoutId id="2147483876" r:id="rId13"/>
    <p:sldLayoutId id="2147483858" r:id="rId14"/>
    <p:sldLayoutId id="2147483816" r:id="rId15"/>
    <p:sldLayoutId id="2147483817" r:id="rId16"/>
    <p:sldLayoutId id="2147483859" r:id="rId17"/>
    <p:sldLayoutId id="2147483874" r:id="rId18"/>
    <p:sldLayoutId id="2147483847" r:id="rId19"/>
    <p:sldLayoutId id="2147483861" r:id="rId20"/>
    <p:sldLayoutId id="2147483868" r:id="rId21"/>
    <p:sldLayoutId id="2147483869" r:id="rId22"/>
    <p:sldLayoutId id="2147483877" r:id="rId23"/>
    <p:sldLayoutId id="2147483908" r:id="rId24"/>
    <p:sldLayoutId id="2147483909" r:id="rId25"/>
    <p:sldLayoutId id="2147483910" r:id="rId26"/>
    <p:sldLayoutId id="2147483911" r:id="rId27"/>
    <p:sldLayoutId id="2147483912" r:id="rId28"/>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b="1">
          <a:solidFill>
            <a:srgbClr val="C00000"/>
          </a:solidFill>
          <a:latin typeface="Calibri" pitchFamily="34" charset="0"/>
          <a:ea typeface="+mj-ea"/>
          <a:cs typeface="+mj-cs"/>
        </a:defRPr>
      </a:lvl1pPr>
      <a:lvl2pPr algn="l" rtl="0" eaLnBrk="0" fontAlgn="base" hangingPunct="0">
        <a:spcBef>
          <a:spcPct val="0"/>
        </a:spcBef>
        <a:spcAft>
          <a:spcPct val="0"/>
        </a:spcAft>
        <a:defRPr b="1">
          <a:solidFill>
            <a:srgbClr val="990000"/>
          </a:solidFill>
          <a:latin typeface="Calibri" pitchFamily="34" charset="0"/>
        </a:defRPr>
      </a:lvl2pPr>
      <a:lvl3pPr algn="l" rtl="0" eaLnBrk="0" fontAlgn="base" hangingPunct="0">
        <a:spcBef>
          <a:spcPct val="0"/>
        </a:spcBef>
        <a:spcAft>
          <a:spcPct val="0"/>
        </a:spcAft>
        <a:defRPr b="1">
          <a:solidFill>
            <a:srgbClr val="990000"/>
          </a:solidFill>
          <a:latin typeface="Calibri" pitchFamily="34" charset="0"/>
        </a:defRPr>
      </a:lvl3pPr>
      <a:lvl4pPr algn="l" rtl="0" eaLnBrk="0" fontAlgn="base" hangingPunct="0">
        <a:spcBef>
          <a:spcPct val="0"/>
        </a:spcBef>
        <a:spcAft>
          <a:spcPct val="0"/>
        </a:spcAft>
        <a:defRPr b="1">
          <a:solidFill>
            <a:srgbClr val="990000"/>
          </a:solidFill>
          <a:latin typeface="Calibri" pitchFamily="34" charset="0"/>
        </a:defRPr>
      </a:lvl4pPr>
      <a:lvl5pPr algn="l" rtl="0" eaLnBrk="0" fontAlgn="base" hangingPunct="0">
        <a:spcBef>
          <a:spcPct val="0"/>
        </a:spcBef>
        <a:spcAft>
          <a:spcPct val="0"/>
        </a:spcAft>
        <a:defRPr b="1">
          <a:solidFill>
            <a:srgbClr val="990000"/>
          </a:solidFill>
          <a:latin typeface="Calibri" pitchFamily="34" charset="0"/>
        </a:defRPr>
      </a:lvl5pPr>
      <a:lvl6pPr marL="457200" algn="l" rtl="0" fontAlgn="base">
        <a:spcBef>
          <a:spcPct val="0"/>
        </a:spcBef>
        <a:spcAft>
          <a:spcPct val="0"/>
        </a:spcAft>
        <a:defRPr sz="2000">
          <a:solidFill>
            <a:srgbClr val="990000"/>
          </a:solidFill>
          <a:latin typeface="Arial" charset="0"/>
        </a:defRPr>
      </a:lvl6pPr>
      <a:lvl7pPr marL="914400" algn="l" rtl="0" fontAlgn="base">
        <a:spcBef>
          <a:spcPct val="0"/>
        </a:spcBef>
        <a:spcAft>
          <a:spcPct val="0"/>
        </a:spcAft>
        <a:defRPr sz="2000">
          <a:solidFill>
            <a:srgbClr val="990000"/>
          </a:solidFill>
          <a:latin typeface="Arial" charset="0"/>
        </a:defRPr>
      </a:lvl7pPr>
      <a:lvl8pPr marL="1371600" algn="l" rtl="0" fontAlgn="base">
        <a:spcBef>
          <a:spcPct val="0"/>
        </a:spcBef>
        <a:spcAft>
          <a:spcPct val="0"/>
        </a:spcAft>
        <a:defRPr sz="2000">
          <a:solidFill>
            <a:srgbClr val="990000"/>
          </a:solidFill>
          <a:latin typeface="Arial" charset="0"/>
        </a:defRPr>
      </a:lvl8pPr>
      <a:lvl9pPr marL="1828800" algn="l" rtl="0" fontAlgn="base">
        <a:spcBef>
          <a:spcPct val="0"/>
        </a:spcBef>
        <a:spcAft>
          <a:spcPct val="0"/>
        </a:spcAft>
        <a:defRPr sz="2000">
          <a:solidFill>
            <a:srgbClr val="990000"/>
          </a:solidFill>
          <a:latin typeface="Arial" charset="0"/>
        </a:defRPr>
      </a:lvl9pPr>
    </p:titleStyle>
    <p:bodyStyle>
      <a:lvl1pPr marL="171450" indent="-171450" algn="l" rtl="0" eaLnBrk="0" fontAlgn="base" hangingPunct="0">
        <a:spcBef>
          <a:spcPct val="75000"/>
        </a:spcBef>
        <a:spcAft>
          <a:spcPct val="0"/>
        </a:spcAft>
        <a:buClr>
          <a:srgbClr val="990000"/>
        </a:buClr>
        <a:buFont typeface="Wingdings" pitchFamily="2" charset="2"/>
        <a:buChar char="§"/>
        <a:defRPr sz="1400" b="1">
          <a:solidFill>
            <a:schemeClr val="tx1"/>
          </a:solidFill>
          <a:latin typeface="+mn-lt"/>
          <a:ea typeface="+mn-ea"/>
          <a:cs typeface="+mn-cs"/>
        </a:defRPr>
      </a:lvl1pPr>
      <a:lvl2pPr marL="515938" indent="-230188" algn="l" rtl="0" eaLnBrk="0" fontAlgn="base" hangingPunct="0">
        <a:spcBef>
          <a:spcPct val="20000"/>
        </a:spcBef>
        <a:spcAft>
          <a:spcPct val="0"/>
        </a:spcAft>
        <a:buClr>
          <a:schemeClr val="tx1"/>
        </a:buClr>
        <a:buFont typeface="Arial" pitchFamily="34" charset="0"/>
        <a:buChar char="–"/>
        <a:defRPr sz="1200">
          <a:solidFill>
            <a:schemeClr val="tx1"/>
          </a:solidFill>
          <a:latin typeface="+mn-lt"/>
        </a:defRPr>
      </a:lvl2pPr>
      <a:lvl3pPr marL="796925" indent="-166688" algn="l" rtl="0" eaLnBrk="0" fontAlgn="base" hangingPunct="0">
        <a:spcBef>
          <a:spcPct val="20000"/>
        </a:spcBef>
        <a:spcAft>
          <a:spcPct val="0"/>
        </a:spcAft>
        <a:buClr>
          <a:schemeClr val="bg2"/>
        </a:buClr>
        <a:buFont typeface="Wingdings" pitchFamily="2" charset="2"/>
        <a:buChar char="§"/>
        <a:defRPr sz="1000">
          <a:solidFill>
            <a:schemeClr val="tx1"/>
          </a:solidFill>
          <a:latin typeface="+mn-lt"/>
        </a:defRPr>
      </a:lvl3pPr>
      <a:lvl4pPr marL="1087438" indent="-176213" algn="l" rtl="0" eaLnBrk="0" fontAlgn="base" hangingPunct="0">
        <a:spcBef>
          <a:spcPct val="20000"/>
        </a:spcBef>
        <a:spcAft>
          <a:spcPct val="0"/>
        </a:spcAft>
        <a:buClr>
          <a:schemeClr val="tx1"/>
        </a:buClr>
        <a:buFont typeface="Arial" pitchFamily="34" charset="0"/>
        <a:buChar char="»"/>
        <a:defRPr sz="900">
          <a:solidFill>
            <a:schemeClr val="tx1"/>
          </a:solidFill>
          <a:latin typeface="+mn-lt"/>
        </a:defRPr>
      </a:lvl4pPr>
      <a:lvl5pPr marL="1366838" indent="-165100" algn="l" rtl="0" eaLnBrk="0" fontAlgn="base" hangingPunct="0">
        <a:spcBef>
          <a:spcPct val="20000"/>
        </a:spcBef>
        <a:spcAft>
          <a:spcPct val="0"/>
        </a:spcAft>
        <a:buClr>
          <a:schemeClr val="tx1"/>
        </a:buClr>
        <a:buFont typeface="Arial" pitchFamily="34" charset="0"/>
        <a:buChar char="–"/>
        <a:defRPr sz="800">
          <a:solidFill>
            <a:schemeClr val="tx1"/>
          </a:solidFill>
          <a:latin typeface="+mn-lt"/>
        </a:defRPr>
      </a:lvl5pPr>
      <a:lvl6pPr marL="1824038" indent="-165100" algn="l" rtl="0" fontAlgn="base">
        <a:spcBef>
          <a:spcPct val="20000"/>
        </a:spcBef>
        <a:spcAft>
          <a:spcPct val="0"/>
        </a:spcAft>
        <a:buClr>
          <a:schemeClr val="tx1"/>
        </a:buClr>
        <a:buFont typeface="Arial" charset="0"/>
        <a:buChar char="–"/>
        <a:defRPr sz="800">
          <a:solidFill>
            <a:schemeClr val="tx1"/>
          </a:solidFill>
          <a:latin typeface="+mn-lt"/>
        </a:defRPr>
      </a:lvl6pPr>
      <a:lvl7pPr marL="2281238" indent="-165100" algn="l" rtl="0" fontAlgn="base">
        <a:spcBef>
          <a:spcPct val="20000"/>
        </a:spcBef>
        <a:spcAft>
          <a:spcPct val="0"/>
        </a:spcAft>
        <a:buClr>
          <a:schemeClr val="tx1"/>
        </a:buClr>
        <a:buFont typeface="Arial" charset="0"/>
        <a:buChar char="–"/>
        <a:defRPr sz="800">
          <a:solidFill>
            <a:schemeClr val="tx1"/>
          </a:solidFill>
          <a:latin typeface="+mn-lt"/>
        </a:defRPr>
      </a:lvl7pPr>
      <a:lvl8pPr marL="2738438" indent="-165100" algn="l" rtl="0" fontAlgn="base">
        <a:spcBef>
          <a:spcPct val="20000"/>
        </a:spcBef>
        <a:spcAft>
          <a:spcPct val="0"/>
        </a:spcAft>
        <a:buClr>
          <a:schemeClr val="tx1"/>
        </a:buClr>
        <a:buFont typeface="Arial" charset="0"/>
        <a:buChar char="–"/>
        <a:defRPr sz="800">
          <a:solidFill>
            <a:schemeClr val="tx1"/>
          </a:solidFill>
          <a:latin typeface="+mn-lt"/>
        </a:defRPr>
      </a:lvl8pPr>
      <a:lvl9pPr marL="3195638" indent="-165100" algn="l" rtl="0" fontAlgn="base">
        <a:spcBef>
          <a:spcPct val="20000"/>
        </a:spcBef>
        <a:spcAft>
          <a:spcPct val="0"/>
        </a:spcAft>
        <a:buClr>
          <a:schemeClr val="tx1"/>
        </a:buClr>
        <a:buFont typeface="Arial" charset="0"/>
        <a:buChar char="–"/>
        <a:defRPr sz="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png"/><Relationship Id="rId1" Type="http://schemas.openxmlformats.org/officeDocument/2006/relationships/slideLayout" Target="../slideLayouts/slideLayout26.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4.jpe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7.png"/><Relationship Id="rId1" Type="http://schemas.openxmlformats.org/officeDocument/2006/relationships/slideLayout" Target="../slideLayouts/slideLayout26.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5.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bankofamerica.com/privacy/Control.do?body=privacysecur_rapport" TargetMode="External"/><Relationship Id="rId4" Type="http://schemas.openxmlformats.org/officeDocument/2006/relationships/hyperlink" Target="http://home.ingdirect.com/security/security.asp?s=SecurityZoneOverview" TargetMode="External"/><Relationship Id="rId5" Type="http://schemas.openxmlformats.org/officeDocument/2006/relationships/hyperlink" Target="http://www.trusteer.com/" TargetMode="External"/><Relationship Id="rId6" Type="http://schemas.openxmlformats.org/officeDocument/2006/relationships/hyperlink" Target="http://home.mcafee.com/" TargetMode="External"/><Relationship Id="rId1" Type="http://schemas.openxmlformats.org/officeDocument/2006/relationships/slideLayout" Target="../slideLayouts/slideLayout24.xml"/><Relationship Id="rId2" Type="http://schemas.openxmlformats.org/officeDocument/2006/relationships/hyperlink" Target="http://bucks.blogs.nytimes.com/author/ann-carr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7.png"/><Relationship Id="rId1" Type="http://schemas.openxmlformats.org/officeDocument/2006/relationships/slideLayout" Target="../slideLayouts/slideLayout25.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0" y="2230145"/>
            <a:ext cx="2459192" cy="2397710"/>
            <a:chOff x="96" y="389"/>
            <a:chExt cx="3291" cy="3209"/>
          </a:xfrm>
          <a:gradFill flip="none" rotWithShape="1">
            <a:gsLst>
              <a:gs pos="16000">
                <a:srgbClr val="991426"/>
              </a:gs>
              <a:gs pos="58000">
                <a:srgbClr val="D4001A"/>
              </a:gs>
            </a:gsLst>
            <a:lin ang="0" scaled="1"/>
            <a:tileRect/>
          </a:gradFill>
        </p:grpSpPr>
        <p:sp>
          <p:nvSpPr>
            <p:cNvPr id="6" name="Freeform 5"/>
            <p:cNvSpPr>
              <a:spLocks/>
            </p:cNvSpPr>
            <p:nvPr/>
          </p:nvSpPr>
          <p:spPr bwMode="auto">
            <a:xfrm>
              <a:off x="96" y="888"/>
              <a:ext cx="518" cy="423"/>
            </a:xfrm>
            <a:custGeom>
              <a:avLst/>
              <a:gdLst/>
              <a:ahLst/>
              <a:cxnLst>
                <a:cxn ang="0">
                  <a:pos x="0" y="67"/>
                </a:cxn>
                <a:cxn ang="0">
                  <a:pos x="82" y="38"/>
                </a:cxn>
                <a:cxn ang="0">
                  <a:pos x="0" y="0"/>
                </a:cxn>
                <a:cxn ang="0">
                  <a:pos x="0" y="67"/>
                </a:cxn>
                <a:cxn ang="0">
                  <a:pos x="0" y="67"/>
                </a:cxn>
              </a:cxnLst>
              <a:rect l="0" t="0" r="r" b="b"/>
              <a:pathLst>
                <a:path w="82" h="67">
                  <a:moveTo>
                    <a:pt x="0" y="67"/>
                  </a:moveTo>
                  <a:cubicBezTo>
                    <a:pt x="27" y="57"/>
                    <a:pt x="55" y="47"/>
                    <a:pt x="82" y="38"/>
                  </a:cubicBezTo>
                  <a:cubicBezTo>
                    <a:pt x="55" y="25"/>
                    <a:pt x="27" y="12"/>
                    <a:pt x="0" y="0"/>
                  </a:cubicBezTo>
                  <a:cubicBezTo>
                    <a:pt x="0" y="67"/>
                    <a:pt x="0" y="67"/>
                    <a:pt x="0" y="67"/>
                  </a:cubicBezTo>
                  <a:cubicBezTo>
                    <a:pt x="0" y="67"/>
                    <a:pt x="0" y="67"/>
                    <a:pt x="0" y="67"/>
                  </a:cubicBezTo>
                  <a:close/>
                </a:path>
              </a:pathLst>
            </a:custGeom>
            <a:grpFill/>
            <a:ln w="9525">
              <a:noFill/>
              <a:round/>
              <a:headEnd/>
              <a:tailEnd/>
            </a:ln>
          </p:spPr>
          <p:txBody>
            <a:bodyPr/>
            <a:lstStyle/>
            <a:p>
              <a:pPr algn="ctr">
                <a:spcBef>
                  <a:spcPct val="50000"/>
                </a:spcBef>
                <a:buClr>
                  <a:srgbClr val="D4001A"/>
                </a:buClr>
                <a:defRPr/>
              </a:pPr>
              <a:endParaRPr lang="en-US" dirty="0">
                <a:latin typeface="Calibri" pitchFamily="34" charset="0"/>
              </a:endParaRPr>
            </a:p>
          </p:txBody>
        </p:sp>
        <p:sp>
          <p:nvSpPr>
            <p:cNvPr id="7" name="Freeform 6"/>
            <p:cNvSpPr>
              <a:spLocks/>
            </p:cNvSpPr>
            <p:nvPr/>
          </p:nvSpPr>
          <p:spPr bwMode="auto">
            <a:xfrm>
              <a:off x="96" y="389"/>
              <a:ext cx="1346" cy="645"/>
            </a:xfrm>
            <a:custGeom>
              <a:avLst/>
              <a:gdLst/>
              <a:ahLst/>
              <a:cxnLst>
                <a:cxn ang="0">
                  <a:pos x="128" y="102"/>
                </a:cxn>
                <a:cxn ang="0">
                  <a:pos x="213" y="78"/>
                </a:cxn>
                <a:cxn ang="0">
                  <a:pos x="0" y="0"/>
                </a:cxn>
                <a:cxn ang="0">
                  <a:pos x="0" y="48"/>
                </a:cxn>
                <a:cxn ang="0">
                  <a:pos x="128" y="102"/>
                </a:cxn>
              </a:cxnLst>
              <a:rect l="0" t="0" r="r" b="b"/>
              <a:pathLst>
                <a:path w="213" h="102">
                  <a:moveTo>
                    <a:pt x="128" y="102"/>
                  </a:moveTo>
                  <a:cubicBezTo>
                    <a:pt x="156" y="94"/>
                    <a:pt x="184" y="85"/>
                    <a:pt x="213" y="78"/>
                  </a:cubicBezTo>
                  <a:cubicBezTo>
                    <a:pt x="144" y="48"/>
                    <a:pt x="72" y="21"/>
                    <a:pt x="0" y="0"/>
                  </a:cubicBezTo>
                  <a:cubicBezTo>
                    <a:pt x="0" y="48"/>
                    <a:pt x="0" y="48"/>
                    <a:pt x="0" y="48"/>
                  </a:cubicBezTo>
                  <a:cubicBezTo>
                    <a:pt x="43" y="65"/>
                    <a:pt x="86" y="83"/>
                    <a:pt x="128" y="102"/>
                  </a:cubicBezTo>
                  <a:close/>
                </a:path>
              </a:pathLst>
            </a:custGeom>
            <a:grpFill/>
            <a:ln w="9525">
              <a:noFill/>
              <a:round/>
              <a:headEnd/>
              <a:tailEnd/>
            </a:ln>
          </p:spPr>
          <p:txBody>
            <a:bodyPr/>
            <a:lstStyle/>
            <a:p>
              <a:pPr algn="ctr">
                <a:spcBef>
                  <a:spcPct val="50000"/>
                </a:spcBef>
                <a:buClr>
                  <a:srgbClr val="D4001A"/>
                </a:buClr>
                <a:defRPr/>
              </a:pPr>
              <a:endParaRPr lang="en-US" dirty="0">
                <a:latin typeface="Calibri" pitchFamily="34" charset="0"/>
              </a:endParaRPr>
            </a:p>
          </p:txBody>
        </p:sp>
        <p:sp>
          <p:nvSpPr>
            <p:cNvPr id="8" name="Freeform 7"/>
            <p:cNvSpPr>
              <a:spLocks/>
            </p:cNvSpPr>
            <p:nvPr/>
          </p:nvSpPr>
          <p:spPr bwMode="auto">
            <a:xfrm>
              <a:off x="96" y="1323"/>
              <a:ext cx="3291" cy="2275"/>
            </a:xfrm>
            <a:custGeom>
              <a:avLst/>
              <a:gdLst/>
              <a:ahLst/>
              <a:cxnLst>
                <a:cxn ang="0">
                  <a:pos x="521" y="56"/>
                </a:cxn>
                <a:cxn ang="0">
                  <a:pos x="423" y="0"/>
                </a:cxn>
                <a:cxn ang="0">
                  <a:pos x="0" y="195"/>
                </a:cxn>
                <a:cxn ang="0">
                  <a:pos x="0" y="360"/>
                </a:cxn>
                <a:cxn ang="0">
                  <a:pos x="521" y="56"/>
                </a:cxn>
              </a:cxnLst>
              <a:rect l="0" t="0" r="r" b="b"/>
              <a:pathLst>
                <a:path w="521" h="360">
                  <a:moveTo>
                    <a:pt x="521" y="56"/>
                  </a:moveTo>
                  <a:cubicBezTo>
                    <a:pt x="489" y="37"/>
                    <a:pt x="456" y="18"/>
                    <a:pt x="423" y="0"/>
                  </a:cubicBezTo>
                  <a:cubicBezTo>
                    <a:pt x="274" y="50"/>
                    <a:pt x="133" y="116"/>
                    <a:pt x="0" y="195"/>
                  </a:cubicBezTo>
                  <a:cubicBezTo>
                    <a:pt x="0" y="360"/>
                    <a:pt x="0" y="360"/>
                    <a:pt x="0" y="360"/>
                  </a:cubicBezTo>
                  <a:cubicBezTo>
                    <a:pt x="158" y="237"/>
                    <a:pt x="333" y="135"/>
                    <a:pt x="521" y="56"/>
                  </a:cubicBezTo>
                  <a:close/>
                </a:path>
              </a:pathLst>
            </a:custGeom>
            <a:grpFill/>
            <a:ln w="9525">
              <a:noFill/>
              <a:round/>
              <a:headEnd/>
              <a:tailEnd/>
            </a:ln>
          </p:spPr>
          <p:txBody>
            <a:bodyPr/>
            <a:lstStyle/>
            <a:p>
              <a:pPr algn="ctr">
                <a:spcBef>
                  <a:spcPct val="50000"/>
                </a:spcBef>
                <a:buClr>
                  <a:srgbClr val="D4001A"/>
                </a:buClr>
                <a:defRPr/>
              </a:pPr>
              <a:endParaRPr lang="en-US" dirty="0">
                <a:latin typeface="Calibri" pitchFamily="34" charset="0"/>
              </a:endParaRPr>
            </a:p>
          </p:txBody>
        </p:sp>
        <p:sp>
          <p:nvSpPr>
            <p:cNvPr id="9" name="Freeform 8"/>
            <p:cNvSpPr>
              <a:spLocks/>
            </p:cNvSpPr>
            <p:nvPr/>
          </p:nvSpPr>
          <p:spPr bwMode="auto">
            <a:xfrm>
              <a:off x="96" y="902"/>
              <a:ext cx="2470" cy="1344"/>
            </a:xfrm>
            <a:custGeom>
              <a:avLst/>
              <a:gdLst/>
              <a:ahLst/>
              <a:cxnLst>
                <a:cxn ang="0">
                  <a:pos x="391" y="51"/>
                </a:cxn>
                <a:cxn ang="0">
                  <a:pos x="281" y="0"/>
                </a:cxn>
                <a:cxn ang="0">
                  <a:pos x="0" y="98"/>
                </a:cxn>
                <a:cxn ang="0">
                  <a:pos x="0" y="213"/>
                </a:cxn>
                <a:cxn ang="0">
                  <a:pos x="391" y="51"/>
                </a:cxn>
              </a:cxnLst>
              <a:rect l="0" t="0" r="r" b="b"/>
              <a:pathLst>
                <a:path w="391" h="213">
                  <a:moveTo>
                    <a:pt x="391" y="51"/>
                  </a:moveTo>
                  <a:cubicBezTo>
                    <a:pt x="355" y="33"/>
                    <a:pt x="318" y="16"/>
                    <a:pt x="281" y="0"/>
                  </a:cubicBezTo>
                  <a:cubicBezTo>
                    <a:pt x="185" y="26"/>
                    <a:pt x="90" y="58"/>
                    <a:pt x="0" y="98"/>
                  </a:cubicBezTo>
                  <a:cubicBezTo>
                    <a:pt x="0" y="213"/>
                    <a:pt x="0" y="213"/>
                    <a:pt x="0" y="213"/>
                  </a:cubicBezTo>
                  <a:cubicBezTo>
                    <a:pt x="123" y="146"/>
                    <a:pt x="254" y="92"/>
                    <a:pt x="391" y="51"/>
                  </a:cubicBezTo>
                  <a:close/>
                </a:path>
              </a:pathLst>
            </a:custGeom>
            <a:grpFill/>
            <a:ln w="9525">
              <a:noFill/>
              <a:round/>
              <a:headEnd/>
              <a:tailEnd/>
            </a:ln>
          </p:spPr>
          <p:txBody>
            <a:bodyPr/>
            <a:lstStyle/>
            <a:p>
              <a:pPr algn="ctr">
                <a:spcBef>
                  <a:spcPct val="50000"/>
                </a:spcBef>
                <a:buClr>
                  <a:srgbClr val="D4001A"/>
                </a:buClr>
                <a:defRPr/>
              </a:pPr>
              <a:endParaRPr lang="en-US" dirty="0">
                <a:latin typeface="Calibri" pitchFamily="34" charset="0"/>
              </a:endParaRPr>
            </a:p>
          </p:txBody>
        </p:sp>
      </p:grpSp>
      <p:sp>
        <p:nvSpPr>
          <p:cNvPr id="10" name="TextBox 9"/>
          <p:cNvSpPr txBox="1"/>
          <p:nvPr/>
        </p:nvSpPr>
        <p:spPr>
          <a:xfrm>
            <a:off x="2855862" y="2849281"/>
            <a:ext cx="5758749" cy="1015663"/>
          </a:xfrm>
          <a:prstGeom prst="rect">
            <a:avLst/>
          </a:prstGeom>
          <a:noFill/>
        </p:spPr>
        <p:txBody>
          <a:bodyPr wrap="square" rtlCol="0">
            <a:spAutoFit/>
          </a:bodyPr>
          <a:lstStyle/>
          <a:p>
            <a:r>
              <a:rPr lang="en-US" sz="2400" b="1" dirty="0" smtClean="0">
                <a:solidFill>
                  <a:srgbClr val="C00000"/>
                </a:solidFill>
                <a:latin typeface="Calibri" pitchFamily="34" charset="0"/>
              </a:rPr>
              <a:t>2011 Security Strategy - DRAFT </a:t>
            </a:r>
            <a:endParaRPr lang="en-US" sz="2400" b="1" strike="sngStrike" dirty="0" smtClean="0">
              <a:solidFill>
                <a:srgbClr val="C00000"/>
              </a:solidFill>
              <a:latin typeface="Calibri" pitchFamily="34" charset="0"/>
            </a:endParaRPr>
          </a:p>
          <a:p>
            <a:r>
              <a:rPr lang="en-US" sz="1800" b="1" dirty="0" smtClean="0">
                <a:latin typeface="Calibri" pitchFamily="34" charset="0"/>
              </a:rPr>
              <a:t>April 1, 2011</a:t>
            </a:r>
            <a:endParaRPr lang="en-US" sz="1800" dirty="0" smtClean="0">
              <a:latin typeface="Calibri" pitchFamily="34" charset="0"/>
            </a:endParaRPr>
          </a:p>
          <a:p>
            <a:endParaRPr lang="en-US" sz="1800" dirty="0" smtClean="0">
              <a:solidFill>
                <a:schemeClr val="bg1">
                  <a:lumMod val="50000"/>
                </a:schemeClr>
              </a:solidFill>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2"/>
          <p:cNvPicPr>
            <a:picLocks noChangeAspect="1" noChangeArrowheads="1"/>
          </p:cNvPicPr>
          <p:nvPr/>
        </p:nvPicPr>
        <p:blipFill>
          <a:blip r:embed="rId2" cstate="print"/>
          <a:srcRect/>
          <a:stretch>
            <a:fillRect/>
          </a:stretch>
        </p:blipFill>
        <p:spPr bwMode="auto">
          <a:xfrm>
            <a:off x="381000" y="6400800"/>
            <a:ext cx="502217" cy="274320"/>
          </a:xfrm>
          <a:prstGeom prst="rect">
            <a:avLst/>
          </a:prstGeom>
          <a:noFill/>
          <a:ln w="9525">
            <a:noFill/>
            <a:miter lim="800000"/>
            <a:headEnd/>
            <a:tailEnd/>
          </a:ln>
        </p:spPr>
      </p:pic>
      <p:sp>
        <p:nvSpPr>
          <p:cNvPr id="165" name="TextBox 164"/>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
        <p:nvSpPr>
          <p:cNvPr id="7" name="Title 6"/>
          <p:cNvSpPr>
            <a:spLocks noGrp="1"/>
          </p:cNvSpPr>
          <p:nvPr>
            <p:ph type="title"/>
          </p:nvPr>
        </p:nvSpPr>
        <p:spPr>
          <a:xfrm>
            <a:off x="889908" y="0"/>
            <a:ext cx="7317758" cy="600075"/>
          </a:xfrm>
        </p:spPr>
        <p:txBody>
          <a:bodyPr/>
          <a:lstStyle/>
          <a:p>
            <a:r>
              <a:rPr lang="en-US" dirty="0" smtClean="0"/>
              <a:t>Customer Experience Maps: Security Landing Page</a:t>
            </a:r>
            <a:endParaRPr lang="en-US" dirty="0"/>
          </a:p>
        </p:txBody>
      </p:sp>
      <p:sp>
        <p:nvSpPr>
          <p:cNvPr id="14" name="Rectangle 13"/>
          <p:cNvSpPr/>
          <p:nvPr/>
        </p:nvSpPr>
        <p:spPr bwMode="auto">
          <a:xfrm>
            <a:off x="3378185" y="920129"/>
            <a:ext cx="228600" cy="22860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8" name="TextBox 17"/>
          <p:cNvSpPr txBox="1"/>
          <p:nvPr/>
        </p:nvSpPr>
        <p:spPr>
          <a:xfrm>
            <a:off x="3604290" y="854230"/>
            <a:ext cx="2143836" cy="736876"/>
          </a:xfrm>
          <a:prstGeom prst="rect">
            <a:avLst/>
          </a:prstGeom>
          <a:noFill/>
        </p:spPr>
        <p:txBody>
          <a:bodyPr wrap="square" lIns="82048" tIns="41025" rIns="82048" bIns="41025" rtlCol="0">
            <a:spAutoFit/>
          </a:bodyPr>
          <a:lstStyle/>
          <a:p>
            <a:r>
              <a:rPr lang="en-US" sz="1100" b="1" dirty="0" smtClean="0">
                <a:solidFill>
                  <a:srgbClr val="C00000"/>
                </a:solidFill>
                <a:latin typeface="Calibri" pitchFamily="34" charset="0"/>
                <a:ea typeface="Arial" pitchFamily="-111" charset="0"/>
                <a:cs typeface="Arial" pitchFamily="34" charset="0"/>
              </a:rPr>
              <a:t>Choose: Guided Selling Tool</a:t>
            </a:r>
            <a:endParaRPr lang="en-US" sz="1050" b="1" dirty="0" smtClean="0">
              <a:solidFill>
                <a:srgbClr val="C00000"/>
              </a:solidFill>
              <a:latin typeface="Calibri" pitchFamily="34" charset="0"/>
              <a:ea typeface="Arial" pitchFamily="-111" charset="0"/>
              <a:cs typeface="Arial" pitchFamily="34" charset="0"/>
            </a:endParaRPr>
          </a:p>
          <a:p>
            <a:r>
              <a:rPr lang="en-US" sz="1000" b="1" dirty="0" smtClean="0">
                <a:solidFill>
                  <a:schemeClr val="tx1">
                    <a:lumMod val="75000"/>
                    <a:lumOff val="25000"/>
                  </a:schemeClr>
                </a:solidFill>
                <a:latin typeface="Calibri" pitchFamily="34" charset="0"/>
                <a:ea typeface="Arial" pitchFamily="-111" charset="0"/>
                <a:cs typeface="Arial" pitchFamily="34" charset="0"/>
              </a:rPr>
              <a:t>Straightforward Guided Selling tool to assess a customers’ security needs by established usage.</a:t>
            </a:r>
          </a:p>
        </p:txBody>
      </p:sp>
      <p:sp>
        <p:nvSpPr>
          <p:cNvPr id="39" name="Rectangle 38"/>
          <p:cNvSpPr/>
          <p:nvPr/>
        </p:nvSpPr>
        <p:spPr bwMode="auto">
          <a:xfrm>
            <a:off x="1643454" y="5218632"/>
            <a:ext cx="1752600" cy="1447800"/>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40" name="Rectangle 39"/>
          <p:cNvSpPr/>
          <p:nvPr/>
        </p:nvSpPr>
        <p:spPr bwMode="auto">
          <a:xfrm>
            <a:off x="1643454" y="5218633"/>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42" name="Rectangle 41"/>
          <p:cNvSpPr/>
          <p:nvPr/>
        </p:nvSpPr>
        <p:spPr bwMode="auto">
          <a:xfrm>
            <a:off x="1784964" y="5389995"/>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3" name="Rectangle 42"/>
          <p:cNvSpPr/>
          <p:nvPr/>
        </p:nvSpPr>
        <p:spPr bwMode="auto">
          <a:xfrm>
            <a:off x="1784964" y="5549663"/>
            <a:ext cx="731520" cy="594974"/>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4" name="Rectangle 43"/>
          <p:cNvSpPr/>
          <p:nvPr/>
        </p:nvSpPr>
        <p:spPr bwMode="auto">
          <a:xfrm>
            <a:off x="2607924" y="5549663"/>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5" name="Rectangle 44"/>
          <p:cNvSpPr/>
          <p:nvPr/>
        </p:nvSpPr>
        <p:spPr bwMode="auto">
          <a:xfrm>
            <a:off x="2607924" y="5880984"/>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6" name="Rectangle 45"/>
          <p:cNvSpPr/>
          <p:nvPr/>
        </p:nvSpPr>
        <p:spPr bwMode="auto">
          <a:xfrm>
            <a:off x="2607924" y="6225368"/>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47" name="Straight Connector 46"/>
          <p:cNvCxnSpPr/>
          <p:nvPr/>
        </p:nvCxnSpPr>
        <p:spPr bwMode="auto">
          <a:xfrm>
            <a:off x="1845877" y="5670760"/>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48" name="Straight Connector 47"/>
          <p:cNvCxnSpPr/>
          <p:nvPr/>
        </p:nvCxnSpPr>
        <p:spPr bwMode="auto">
          <a:xfrm>
            <a:off x="1845877" y="5603656"/>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49" name="Straight Connector 48"/>
          <p:cNvCxnSpPr/>
          <p:nvPr/>
        </p:nvCxnSpPr>
        <p:spPr bwMode="auto">
          <a:xfrm>
            <a:off x="1845877" y="5804968"/>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0" name="Straight Connector 49"/>
          <p:cNvCxnSpPr/>
          <p:nvPr/>
        </p:nvCxnSpPr>
        <p:spPr bwMode="auto">
          <a:xfrm>
            <a:off x="1845877" y="5737864"/>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3" name="Straight Connector 52"/>
          <p:cNvCxnSpPr/>
          <p:nvPr/>
        </p:nvCxnSpPr>
        <p:spPr bwMode="auto">
          <a:xfrm>
            <a:off x="1845877" y="5939176"/>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4" name="Straight Connector 53"/>
          <p:cNvCxnSpPr/>
          <p:nvPr/>
        </p:nvCxnSpPr>
        <p:spPr bwMode="auto">
          <a:xfrm>
            <a:off x="1845877" y="5872072"/>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5" name="Straight Connector 54"/>
          <p:cNvCxnSpPr/>
          <p:nvPr/>
        </p:nvCxnSpPr>
        <p:spPr bwMode="auto">
          <a:xfrm>
            <a:off x="1845877" y="6073385"/>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6" name="Straight Connector 55"/>
          <p:cNvCxnSpPr/>
          <p:nvPr/>
        </p:nvCxnSpPr>
        <p:spPr bwMode="auto">
          <a:xfrm>
            <a:off x="1845877" y="6006280"/>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34" name="TextBox 33"/>
          <p:cNvSpPr txBox="1"/>
          <p:nvPr/>
        </p:nvSpPr>
        <p:spPr>
          <a:xfrm>
            <a:off x="1784318" y="5285872"/>
            <a:ext cx="1470556" cy="230832"/>
          </a:xfrm>
          <a:prstGeom prst="rect">
            <a:avLst/>
          </a:prstGeom>
          <a:noFill/>
        </p:spPr>
        <p:txBody>
          <a:bodyPr wrap="square" rtlCol="0">
            <a:spAutoFit/>
          </a:bodyPr>
          <a:lstStyle/>
          <a:p>
            <a:r>
              <a:rPr lang="en-US" sz="900" dirty="0" smtClean="0">
                <a:latin typeface="Calibri" pitchFamily="34" charset="0"/>
              </a:rPr>
              <a:t>Standard Security  = S</a:t>
            </a:r>
            <a:r>
              <a:rPr lang="en-US" sz="900" baseline="-25000" dirty="0" smtClean="0">
                <a:latin typeface="Calibri" pitchFamily="34" charset="0"/>
              </a:rPr>
              <a:t>1</a:t>
            </a:r>
            <a:endParaRPr lang="en-US" sz="900" baseline="-25000" dirty="0">
              <a:latin typeface="Calibri" pitchFamily="34" charset="0"/>
            </a:endParaRPr>
          </a:p>
        </p:txBody>
      </p:sp>
      <p:sp>
        <p:nvSpPr>
          <p:cNvPr id="57" name="Rectangle 56"/>
          <p:cNvSpPr/>
          <p:nvPr/>
        </p:nvSpPr>
        <p:spPr bwMode="auto">
          <a:xfrm>
            <a:off x="3988831" y="5218632"/>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58" name="Rectangle 57"/>
          <p:cNvSpPr/>
          <p:nvPr/>
        </p:nvSpPr>
        <p:spPr bwMode="auto">
          <a:xfrm>
            <a:off x="3988831" y="5218633"/>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59" name="Rectangle 58"/>
          <p:cNvSpPr/>
          <p:nvPr/>
        </p:nvSpPr>
        <p:spPr bwMode="auto">
          <a:xfrm>
            <a:off x="4130341" y="5389995"/>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60" name="Rectangle 59"/>
          <p:cNvSpPr/>
          <p:nvPr/>
        </p:nvSpPr>
        <p:spPr bwMode="auto">
          <a:xfrm>
            <a:off x="4130341" y="5549663"/>
            <a:ext cx="731520" cy="820606"/>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61" name="Rectangle 60"/>
          <p:cNvSpPr/>
          <p:nvPr/>
        </p:nvSpPr>
        <p:spPr bwMode="auto">
          <a:xfrm>
            <a:off x="4953301" y="5549663"/>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62" name="Rectangle 61"/>
          <p:cNvSpPr/>
          <p:nvPr/>
        </p:nvSpPr>
        <p:spPr bwMode="auto">
          <a:xfrm>
            <a:off x="4953301" y="5880984"/>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63" name="Rectangle 62"/>
          <p:cNvSpPr/>
          <p:nvPr/>
        </p:nvSpPr>
        <p:spPr bwMode="auto">
          <a:xfrm>
            <a:off x="4953301" y="6225368"/>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64" name="Straight Connector 63"/>
          <p:cNvCxnSpPr/>
          <p:nvPr/>
        </p:nvCxnSpPr>
        <p:spPr bwMode="auto">
          <a:xfrm>
            <a:off x="4191254" y="5682635"/>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5" name="Straight Connector 64"/>
          <p:cNvCxnSpPr/>
          <p:nvPr/>
        </p:nvCxnSpPr>
        <p:spPr bwMode="auto">
          <a:xfrm>
            <a:off x="4191254" y="5615531"/>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6" name="Straight Connector 65"/>
          <p:cNvCxnSpPr/>
          <p:nvPr/>
        </p:nvCxnSpPr>
        <p:spPr bwMode="auto">
          <a:xfrm>
            <a:off x="4191254" y="5816843"/>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7" name="Straight Connector 66"/>
          <p:cNvCxnSpPr/>
          <p:nvPr/>
        </p:nvCxnSpPr>
        <p:spPr bwMode="auto">
          <a:xfrm>
            <a:off x="4191254" y="5749739"/>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8" name="Straight Connector 67"/>
          <p:cNvCxnSpPr/>
          <p:nvPr/>
        </p:nvCxnSpPr>
        <p:spPr bwMode="auto">
          <a:xfrm>
            <a:off x="4191254" y="5951051"/>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9" name="Straight Connector 68"/>
          <p:cNvCxnSpPr/>
          <p:nvPr/>
        </p:nvCxnSpPr>
        <p:spPr bwMode="auto">
          <a:xfrm>
            <a:off x="4191254" y="5883947"/>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70" name="Straight Connector 69"/>
          <p:cNvCxnSpPr/>
          <p:nvPr/>
        </p:nvCxnSpPr>
        <p:spPr bwMode="auto">
          <a:xfrm>
            <a:off x="4191254" y="6085260"/>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71" name="Straight Connector 70"/>
          <p:cNvCxnSpPr/>
          <p:nvPr/>
        </p:nvCxnSpPr>
        <p:spPr bwMode="auto">
          <a:xfrm>
            <a:off x="4191254" y="6018155"/>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73" name="Rectangle 72"/>
          <p:cNvSpPr/>
          <p:nvPr/>
        </p:nvSpPr>
        <p:spPr bwMode="auto">
          <a:xfrm>
            <a:off x="6493337" y="5218632"/>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74" name="Rectangle 73"/>
          <p:cNvSpPr/>
          <p:nvPr/>
        </p:nvSpPr>
        <p:spPr bwMode="auto">
          <a:xfrm>
            <a:off x="6493337" y="5218633"/>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75" name="Rectangle 74"/>
          <p:cNvSpPr/>
          <p:nvPr/>
        </p:nvSpPr>
        <p:spPr bwMode="auto">
          <a:xfrm>
            <a:off x="6634847" y="5389995"/>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6" name="Rectangle 75"/>
          <p:cNvSpPr/>
          <p:nvPr/>
        </p:nvSpPr>
        <p:spPr bwMode="auto">
          <a:xfrm>
            <a:off x="6634847" y="5536599"/>
            <a:ext cx="731520" cy="1105613"/>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7" name="Rectangle 76"/>
          <p:cNvSpPr/>
          <p:nvPr/>
        </p:nvSpPr>
        <p:spPr bwMode="auto">
          <a:xfrm>
            <a:off x="7457807" y="5549663"/>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8" name="Rectangle 77"/>
          <p:cNvSpPr/>
          <p:nvPr/>
        </p:nvSpPr>
        <p:spPr bwMode="auto">
          <a:xfrm>
            <a:off x="7457807" y="5880984"/>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9" name="Rectangle 78"/>
          <p:cNvSpPr/>
          <p:nvPr/>
        </p:nvSpPr>
        <p:spPr bwMode="auto">
          <a:xfrm>
            <a:off x="7457807" y="6225368"/>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80" name="Straight Connector 79"/>
          <p:cNvCxnSpPr/>
          <p:nvPr/>
        </p:nvCxnSpPr>
        <p:spPr bwMode="auto">
          <a:xfrm>
            <a:off x="6695760" y="5669572"/>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1" name="Straight Connector 80"/>
          <p:cNvCxnSpPr/>
          <p:nvPr/>
        </p:nvCxnSpPr>
        <p:spPr bwMode="auto">
          <a:xfrm>
            <a:off x="6695760" y="5602468"/>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2" name="Straight Connector 81"/>
          <p:cNvCxnSpPr/>
          <p:nvPr/>
        </p:nvCxnSpPr>
        <p:spPr bwMode="auto">
          <a:xfrm>
            <a:off x="6695760" y="5803780"/>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3" name="Straight Connector 82"/>
          <p:cNvCxnSpPr/>
          <p:nvPr/>
        </p:nvCxnSpPr>
        <p:spPr bwMode="auto">
          <a:xfrm>
            <a:off x="6695760" y="5736676"/>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4" name="Straight Connector 83"/>
          <p:cNvCxnSpPr/>
          <p:nvPr/>
        </p:nvCxnSpPr>
        <p:spPr bwMode="auto">
          <a:xfrm>
            <a:off x="6695760" y="5937988"/>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5" name="Straight Connector 84"/>
          <p:cNvCxnSpPr/>
          <p:nvPr/>
        </p:nvCxnSpPr>
        <p:spPr bwMode="auto">
          <a:xfrm>
            <a:off x="6695760" y="5870884"/>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6" name="Straight Connector 85"/>
          <p:cNvCxnSpPr/>
          <p:nvPr/>
        </p:nvCxnSpPr>
        <p:spPr bwMode="auto">
          <a:xfrm>
            <a:off x="6695760" y="6072197"/>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7" name="Straight Connector 86"/>
          <p:cNvCxnSpPr/>
          <p:nvPr/>
        </p:nvCxnSpPr>
        <p:spPr bwMode="auto">
          <a:xfrm>
            <a:off x="6695760" y="6005092"/>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35" name="TextBox 34"/>
          <p:cNvSpPr txBox="1"/>
          <p:nvPr/>
        </p:nvSpPr>
        <p:spPr>
          <a:xfrm>
            <a:off x="4082194" y="5272047"/>
            <a:ext cx="1470556" cy="230832"/>
          </a:xfrm>
          <a:prstGeom prst="rect">
            <a:avLst/>
          </a:prstGeom>
          <a:noFill/>
        </p:spPr>
        <p:txBody>
          <a:bodyPr wrap="square" rtlCol="0">
            <a:spAutoFit/>
          </a:bodyPr>
          <a:lstStyle/>
          <a:p>
            <a:r>
              <a:rPr lang="en-US" sz="900" dirty="0" smtClean="0">
                <a:latin typeface="Calibri" pitchFamily="34" charset="0"/>
              </a:rPr>
              <a:t>Heightened Security  = S</a:t>
            </a:r>
            <a:r>
              <a:rPr lang="en-US" sz="900" baseline="-25000" dirty="0" smtClean="0">
                <a:latin typeface="Calibri" pitchFamily="34" charset="0"/>
              </a:rPr>
              <a:t>2</a:t>
            </a:r>
            <a:endParaRPr lang="en-US" sz="900" baseline="-25000" dirty="0">
              <a:latin typeface="Calibri" pitchFamily="34" charset="0"/>
            </a:endParaRPr>
          </a:p>
        </p:txBody>
      </p:sp>
      <p:sp>
        <p:nvSpPr>
          <p:cNvPr id="36" name="TextBox 35"/>
          <p:cNvSpPr txBox="1"/>
          <p:nvPr/>
        </p:nvSpPr>
        <p:spPr>
          <a:xfrm>
            <a:off x="6634201" y="5276920"/>
            <a:ext cx="1470556" cy="230832"/>
          </a:xfrm>
          <a:prstGeom prst="rect">
            <a:avLst/>
          </a:prstGeom>
          <a:noFill/>
        </p:spPr>
        <p:txBody>
          <a:bodyPr wrap="square" rtlCol="0">
            <a:spAutoFit/>
          </a:bodyPr>
          <a:lstStyle/>
          <a:p>
            <a:r>
              <a:rPr lang="en-US" sz="900" dirty="0" smtClean="0">
                <a:latin typeface="Calibri" pitchFamily="34" charset="0"/>
              </a:rPr>
              <a:t>Optimal Security  = S</a:t>
            </a:r>
            <a:r>
              <a:rPr lang="en-US" sz="900" baseline="-25000" dirty="0" smtClean="0">
                <a:latin typeface="Calibri" pitchFamily="34" charset="0"/>
              </a:rPr>
              <a:t>3</a:t>
            </a:r>
            <a:endParaRPr lang="en-US" sz="900" baseline="-25000" dirty="0">
              <a:latin typeface="Calibri" pitchFamily="34" charset="0"/>
            </a:endParaRPr>
          </a:p>
        </p:txBody>
      </p:sp>
      <p:cxnSp>
        <p:nvCxnSpPr>
          <p:cNvPr id="89" name="Straight Connector 88"/>
          <p:cNvCxnSpPr/>
          <p:nvPr/>
        </p:nvCxnSpPr>
        <p:spPr bwMode="auto">
          <a:xfrm>
            <a:off x="4191254" y="6149352"/>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0" name="Straight Connector 89"/>
          <p:cNvCxnSpPr/>
          <p:nvPr/>
        </p:nvCxnSpPr>
        <p:spPr bwMode="auto">
          <a:xfrm>
            <a:off x="4191254" y="6283560"/>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1" name="Straight Connector 90"/>
          <p:cNvCxnSpPr/>
          <p:nvPr/>
        </p:nvCxnSpPr>
        <p:spPr bwMode="auto">
          <a:xfrm>
            <a:off x="4191254" y="6216456"/>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4" name="Straight Connector 93"/>
          <p:cNvCxnSpPr/>
          <p:nvPr/>
        </p:nvCxnSpPr>
        <p:spPr bwMode="auto">
          <a:xfrm>
            <a:off x="6695760" y="6199245"/>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5" name="Straight Connector 94"/>
          <p:cNvCxnSpPr/>
          <p:nvPr/>
        </p:nvCxnSpPr>
        <p:spPr bwMode="auto">
          <a:xfrm>
            <a:off x="6695760" y="6132141"/>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6" name="Straight Connector 95"/>
          <p:cNvCxnSpPr/>
          <p:nvPr/>
        </p:nvCxnSpPr>
        <p:spPr bwMode="auto">
          <a:xfrm>
            <a:off x="6695760" y="6333454"/>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7" name="Straight Connector 96"/>
          <p:cNvCxnSpPr/>
          <p:nvPr/>
        </p:nvCxnSpPr>
        <p:spPr bwMode="auto">
          <a:xfrm>
            <a:off x="6695760" y="6266349"/>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8" name="Straight Connector 97"/>
          <p:cNvCxnSpPr/>
          <p:nvPr/>
        </p:nvCxnSpPr>
        <p:spPr bwMode="auto">
          <a:xfrm>
            <a:off x="6695760" y="6460502"/>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99" name="Straight Connector 98"/>
          <p:cNvCxnSpPr/>
          <p:nvPr/>
        </p:nvCxnSpPr>
        <p:spPr bwMode="auto">
          <a:xfrm>
            <a:off x="6695760" y="6393398"/>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00" name="Straight Connector 99"/>
          <p:cNvCxnSpPr/>
          <p:nvPr/>
        </p:nvCxnSpPr>
        <p:spPr bwMode="auto">
          <a:xfrm>
            <a:off x="6695760" y="6594711"/>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01" name="Straight Connector 100"/>
          <p:cNvCxnSpPr/>
          <p:nvPr/>
        </p:nvCxnSpPr>
        <p:spPr bwMode="auto">
          <a:xfrm>
            <a:off x="6695760" y="6527606"/>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102" name="TextBox 101"/>
          <p:cNvSpPr txBox="1"/>
          <p:nvPr/>
        </p:nvSpPr>
        <p:spPr>
          <a:xfrm>
            <a:off x="1556426" y="4639081"/>
            <a:ext cx="6275501" cy="575294"/>
          </a:xfrm>
          <a:prstGeom prst="rect">
            <a:avLst/>
          </a:prstGeom>
          <a:noFill/>
        </p:spPr>
        <p:txBody>
          <a:bodyPr wrap="square" lIns="82048" tIns="41025" rIns="82048" bIns="41025" rtlCol="0">
            <a:spAutoFit/>
          </a:bodyPr>
          <a:lstStyle/>
          <a:p>
            <a:r>
              <a:rPr lang="en-US" sz="1100" b="1" dirty="0" smtClean="0">
                <a:solidFill>
                  <a:srgbClr val="C00000"/>
                </a:solidFill>
                <a:latin typeface="Calibri" pitchFamily="34" charset="0"/>
                <a:ea typeface="Arial" pitchFamily="-111" charset="0"/>
                <a:cs typeface="Arial" pitchFamily="34" charset="0"/>
              </a:rPr>
              <a:t>Security package with individual product details</a:t>
            </a:r>
            <a:endParaRPr lang="en-US" sz="1050" b="1" dirty="0" smtClean="0">
              <a:solidFill>
                <a:srgbClr val="C00000"/>
              </a:solidFill>
              <a:latin typeface="Calibri" pitchFamily="34" charset="0"/>
              <a:ea typeface="Arial" pitchFamily="-111" charset="0"/>
              <a:cs typeface="Arial" pitchFamily="34" charset="0"/>
            </a:endParaRPr>
          </a:p>
          <a:p>
            <a:r>
              <a:rPr lang="en-US" sz="1000" b="1" dirty="0" smtClean="0">
                <a:solidFill>
                  <a:schemeClr val="tx1">
                    <a:lumMod val="75000"/>
                    <a:lumOff val="25000"/>
                  </a:schemeClr>
                </a:solidFill>
                <a:latin typeface="Calibri" pitchFamily="34" charset="0"/>
                <a:ea typeface="Arial" pitchFamily="-111" charset="0"/>
                <a:cs typeface="Arial" pitchFamily="34" charset="0"/>
              </a:rPr>
              <a:t>Talking head video talking through online security with high level of BAC security and device security. Visual representation of all available security features when customers choose to upgrade.</a:t>
            </a:r>
          </a:p>
        </p:txBody>
      </p:sp>
      <p:sp>
        <p:nvSpPr>
          <p:cNvPr id="105" name="Rectangle 104"/>
          <p:cNvSpPr/>
          <p:nvPr/>
        </p:nvSpPr>
        <p:spPr bwMode="auto">
          <a:xfrm>
            <a:off x="3619009" y="1592712"/>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06" name="Rectangle 105"/>
          <p:cNvSpPr/>
          <p:nvPr/>
        </p:nvSpPr>
        <p:spPr bwMode="auto">
          <a:xfrm>
            <a:off x="3619009" y="1592713"/>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07" name="Rectangle 106"/>
          <p:cNvSpPr/>
          <p:nvPr/>
        </p:nvSpPr>
        <p:spPr bwMode="auto">
          <a:xfrm>
            <a:off x="3760519" y="1859411"/>
            <a:ext cx="1463040" cy="550299"/>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08" name="Rectangle 107"/>
          <p:cNvSpPr/>
          <p:nvPr/>
        </p:nvSpPr>
        <p:spPr bwMode="auto">
          <a:xfrm>
            <a:off x="4768769" y="1859411"/>
            <a:ext cx="457200" cy="27432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09" name="Rectangle 108"/>
          <p:cNvSpPr/>
          <p:nvPr/>
        </p:nvSpPr>
        <p:spPr bwMode="auto">
          <a:xfrm>
            <a:off x="4768769" y="2135637"/>
            <a:ext cx="457200" cy="27432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nvGrpSpPr>
          <p:cNvPr id="2" name="Group 109"/>
          <p:cNvGrpSpPr/>
          <p:nvPr/>
        </p:nvGrpSpPr>
        <p:grpSpPr>
          <a:xfrm>
            <a:off x="3760519" y="2452843"/>
            <a:ext cx="457200" cy="436188"/>
            <a:chOff x="866638" y="2390582"/>
            <a:chExt cx="457200" cy="436188"/>
          </a:xfrm>
          <a:solidFill>
            <a:srgbClr val="92D050"/>
          </a:solidFill>
        </p:grpSpPr>
        <p:sp>
          <p:nvSpPr>
            <p:cNvPr id="111" name="Rectangle 110"/>
            <p:cNvSpPr/>
            <p:nvPr/>
          </p:nvSpPr>
          <p:spPr bwMode="auto">
            <a:xfrm>
              <a:off x="86663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12" name="Rectangle 111"/>
            <p:cNvSpPr/>
            <p:nvPr/>
          </p:nvSpPr>
          <p:spPr bwMode="auto">
            <a:xfrm>
              <a:off x="86663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grpSp>
      <p:grpSp>
        <p:nvGrpSpPr>
          <p:cNvPr id="3" name="Group 112"/>
          <p:cNvGrpSpPr/>
          <p:nvPr/>
        </p:nvGrpSpPr>
        <p:grpSpPr>
          <a:xfrm>
            <a:off x="4264577" y="2452843"/>
            <a:ext cx="457335" cy="436188"/>
            <a:chOff x="1357176" y="2390582"/>
            <a:chExt cx="457335" cy="436188"/>
          </a:xfrm>
          <a:solidFill>
            <a:srgbClr val="92D050"/>
          </a:solidFill>
        </p:grpSpPr>
        <p:sp>
          <p:nvSpPr>
            <p:cNvPr id="114" name="Rectangle 113"/>
            <p:cNvSpPr/>
            <p:nvPr/>
          </p:nvSpPr>
          <p:spPr bwMode="auto">
            <a:xfrm>
              <a:off x="1357311"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15" name="Rectangle 114"/>
            <p:cNvSpPr/>
            <p:nvPr/>
          </p:nvSpPr>
          <p:spPr bwMode="auto">
            <a:xfrm>
              <a:off x="1357176"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grpSp>
        <p:nvGrpSpPr>
          <p:cNvPr id="4" name="Group 115"/>
          <p:cNvGrpSpPr/>
          <p:nvPr/>
        </p:nvGrpSpPr>
        <p:grpSpPr>
          <a:xfrm>
            <a:off x="4768769" y="2452843"/>
            <a:ext cx="457200" cy="436188"/>
            <a:chOff x="1874888" y="2390582"/>
            <a:chExt cx="457200" cy="436188"/>
          </a:xfrm>
          <a:solidFill>
            <a:srgbClr val="92D050"/>
          </a:solidFill>
        </p:grpSpPr>
        <p:sp>
          <p:nvSpPr>
            <p:cNvPr id="117" name="Rectangle 116"/>
            <p:cNvSpPr/>
            <p:nvPr/>
          </p:nvSpPr>
          <p:spPr bwMode="auto">
            <a:xfrm>
              <a:off x="187488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18" name="Rectangle 117"/>
            <p:cNvSpPr/>
            <p:nvPr/>
          </p:nvSpPr>
          <p:spPr bwMode="auto">
            <a:xfrm>
              <a:off x="187488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cxnSp>
        <p:nvCxnSpPr>
          <p:cNvPr id="119" name="Straight Connector 118"/>
          <p:cNvCxnSpPr/>
          <p:nvPr/>
        </p:nvCxnSpPr>
        <p:spPr bwMode="auto">
          <a:xfrm>
            <a:off x="3764035" y="1792737"/>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20" name="Straight Connector 119"/>
          <p:cNvCxnSpPr/>
          <p:nvPr/>
        </p:nvCxnSpPr>
        <p:spPr bwMode="auto">
          <a:xfrm>
            <a:off x="3764035" y="1726769"/>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121" name="TextBox 120"/>
          <p:cNvSpPr txBox="1"/>
          <p:nvPr/>
        </p:nvSpPr>
        <p:spPr>
          <a:xfrm>
            <a:off x="3758897" y="2545638"/>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1</a:t>
            </a:r>
            <a:endParaRPr lang="en-US" sz="900" b="1" baseline="-25000" dirty="0">
              <a:latin typeface="Calibri" pitchFamily="34" charset="0"/>
            </a:endParaRPr>
          </a:p>
        </p:txBody>
      </p:sp>
      <p:sp>
        <p:nvSpPr>
          <p:cNvPr id="122" name="TextBox 121"/>
          <p:cNvSpPr txBox="1"/>
          <p:nvPr/>
        </p:nvSpPr>
        <p:spPr>
          <a:xfrm>
            <a:off x="4257042" y="2552463"/>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2</a:t>
            </a:r>
            <a:endParaRPr lang="en-US" sz="900" b="1" baseline="-25000" dirty="0">
              <a:latin typeface="Calibri" pitchFamily="34" charset="0"/>
            </a:endParaRPr>
          </a:p>
        </p:txBody>
      </p:sp>
      <p:sp>
        <p:nvSpPr>
          <p:cNvPr id="123" name="TextBox 122"/>
          <p:cNvSpPr txBox="1"/>
          <p:nvPr/>
        </p:nvSpPr>
        <p:spPr>
          <a:xfrm>
            <a:off x="4775655" y="2552462"/>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3</a:t>
            </a:r>
            <a:endParaRPr lang="en-US" sz="900" b="1" baseline="-25000" dirty="0">
              <a:latin typeface="Calibri" pitchFamily="34" charset="0"/>
            </a:endParaRPr>
          </a:p>
        </p:txBody>
      </p:sp>
      <p:sp>
        <p:nvSpPr>
          <p:cNvPr id="124" name="Rectangle 123"/>
          <p:cNvSpPr/>
          <p:nvPr/>
        </p:nvSpPr>
        <p:spPr bwMode="auto">
          <a:xfrm>
            <a:off x="8029574" y="154726"/>
            <a:ext cx="752437" cy="2286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0" i="0" u="none" strike="noStrike" cap="none" normalizeH="0" baseline="0" dirty="0" smtClean="0">
                <a:ln>
                  <a:noFill/>
                </a:ln>
                <a:solidFill>
                  <a:schemeClr val="tx1"/>
                </a:solidFill>
                <a:effectLst/>
                <a:latin typeface="Franklin Gothic Medium" pitchFamily="34" charset="0"/>
              </a:rPr>
              <a:t> Learn</a:t>
            </a:r>
            <a:endParaRPr kumimoji="0" lang="en-US" sz="1050" b="0" i="0" u="none" strike="noStrike" cap="none" normalizeH="0" baseline="-25000" dirty="0" smtClean="0">
              <a:ln>
                <a:noFill/>
              </a:ln>
              <a:solidFill>
                <a:schemeClr val="tx1"/>
              </a:solidFill>
              <a:effectLst/>
              <a:latin typeface="Franklin Gothic Medium" pitchFamily="34" charset="0"/>
            </a:endParaRPr>
          </a:p>
        </p:txBody>
      </p:sp>
      <p:sp>
        <p:nvSpPr>
          <p:cNvPr id="125" name="Rectangle 124"/>
          <p:cNvSpPr/>
          <p:nvPr/>
        </p:nvSpPr>
        <p:spPr bwMode="auto">
          <a:xfrm>
            <a:off x="8029574" y="460264"/>
            <a:ext cx="752437" cy="2286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0" i="0" u="none" strike="noStrike" cap="none" normalizeH="0" baseline="0" dirty="0" smtClean="0">
                <a:ln>
                  <a:noFill/>
                </a:ln>
                <a:solidFill>
                  <a:schemeClr val="tx1"/>
                </a:solidFill>
                <a:effectLst/>
                <a:latin typeface="Franklin Gothic Medium" pitchFamily="34" charset="0"/>
              </a:rPr>
              <a:t> Choose</a:t>
            </a:r>
            <a:endParaRPr kumimoji="0" lang="en-US" sz="1050" b="0" i="0" u="none" strike="noStrike" cap="none" normalizeH="0" baseline="-25000" dirty="0" smtClean="0">
              <a:ln>
                <a:noFill/>
              </a:ln>
              <a:solidFill>
                <a:schemeClr val="tx1"/>
              </a:solidFill>
              <a:effectLst/>
              <a:latin typeface="Franklin Gothic Medium" pitchFamily="34" charset="0"/>
            </a:endParaRPr>
          </a:p>
        </p:txBody>
      </p:sp>
      <p:sp>
        <p:nvSpPr>
          <p:cNvPr id="126" name="Rectangle 125"/>
          <p:cNvSpPr/>
          <p:nvPr/>
        </p:nvSpPr>
        <p:spPr bwMode="auto">
          <a:xfrm>
            <a:off x="8029574" y="766503"/>
            <a:ext cx="752437" cy="2286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0" i="0" u="none" strike="noStrike" cap="none" normalizeH="0" baseline="0" dirty="0" smtClean="0">
                <a:ln>
                  <a:noFill/>
                </a:ln>
                <a:solidFill>
                  <a:schemeClr val="tx1"/>
                </a:solidFill>
                <a:effectLst/>
                <a:latin typeface="Franklin Gothic Medium" pitchFamily="34" charset="0"/>
              </a:rPr>
              <a:t> Use</a:t>
            </a:r>
            <a:endParaRPr kumimoji="0" lang="en-US" sz="1050" b="0" i="0" u="none" strike="noStrike" cap="none" normalizeH="0" baseline="-25000" dirty="0" smtClean="0">
              <a:ln>
                <a:noFill/>
              </a:ln>
              <a:solidFill>
                <a:schemeClr val="tx1"/>
              </a:solidFill>
              <a:effectLst/>
              <a:latin typeface="Franklin Gothic Medium" pitchFamily="34" charset="0"/>
            </a:endParaRPr>
          </a:p>
        </p:txBody>
      </p:sp>
      <p:sp>
        <p:nvSpPr>
          <p:cNvPr id="127" name="Rectangle 126"/>
          <p:cNvSpPr/>
          <p:nvPr/>
        </p:nvSpPr>
        <p:spPr bwMode="auto">
          <a:xfrm>
            <a:off x="3805059" y="1903450"/>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1" i="0" u="none" strike="noStrike" cap="none" normalizeH="0" baseline="0" dirty="0" smtClean="0">
                <a:ln>
                  <a:noFill/>
                </a:ln>
                <a:solidFill>
                  <a:schemeClr val="bg1"/>
                </a:solidFill>
                <a:effectLst/>
                <a:latin typeface="Franklin Gothic Medium" pitchFamily="34" charset="0"/>
              </a:rPr>
              <a:t> Q</a:t>
            </a:r>
            <a:r>
              <a:rPr kumimoji="0" lang="en-US" sz="1050" b="1" i="0" u="none" strike="noStrike" cap="none" normalizeH="0" baseline="-25000" dirty="0" smtClean="0">
                <a:ln>
                  <a:noFill/>
                </a:ln>
                <a:solidFill>
                  <a:schemeClr val="bg1"/>
                </a:solidFill>
                <a:effectLst/>
                <a:latin typeface="Franklin Gothic Medium" pitchFamily="34" charset="0"/>
              </a:rPr>
              <a:t>1</a:t>
            </a:r>
          </a:p>
        </p:txBody>
      </p:sp>
      <p:sp>
        <p:nvSpPr>
          <p:cNvPr id="128" name="Rectangle 127"/>
          <p:cNvSpPr/>
          <p:nvPr/>
        </p:nvSpPr>
        <p:spPr bwMode="auto">
          <a:xfrm>
            <a:off x="3805059" y="2125125"/>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1" i="0" u="none" strike="noStrike" cap="none" normalizeH="0" baseline="0" dirty="0" smtClean="0">
                <a:ln>
                  <a:noFill/>
                </a:ln>
                <a:solidFill>
                  <a:schemeClr val="bg1"/>
                </a:solidFill>
                <a:effectLst/>
                <a:latin typeface="Franklin Gothic Medium" pitchFamily="34" charset="0"/>
              </a:rPr>
              <a:t> Q</a:t>
            </a:r>
            <a:r>
              <a:rPr lang="en-US" sz="1050" b="1" baseline="-25000" dirty="0" smtClean="0">
                <a:solidFill>
                  <a:schemeClr val="bg1"/>
                </a:solidFill>
              </a:rPr>
              <a:t>2</a:t>
            </a:r>
            <a:endParaRPr kumimoji="0" lang="en-US" sz="1050" b="1" i="0" u="none" strike="noStrike" cap="none" normalizeH="0" baseline="-25000" dirty="0" smtClean="0">
              <a:ln>
                <a:noFill/>
              </a:ln>
              <a:solidFill>
                <a:schemeClr val="bg1"/>
              </a:solidFill>
              <a:effectLst/>
              <a:latin typeface="Franklin Gothic Medium" pitchFamily="34" charset="0"/>
            </a:endParaRPr>
          </a:p>
        </p:txBody>
      </p:sp>
      <p:sp>
        <p:nvSpPr>
          <p:cNvPr id="129" name="Rectangle 128"/>
          <p:cNvSpPr/>
          <p:nvPr/>
        </p:nvSpPr>
        <p:spPr bwMode="auto">
          <a:xfrm>
            <a:off x="4196934" y="1903450"/>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1" i="0" u="none" strike="noStrike" cap="none" normalizeH="0" baseline="0" dirty="0" smtClean="0">
                <a:ln>
                  <a:noFill/>
                </a:ln>
                <a:solidFill>
                  <a:schemeClr val="bg1"/>
                </a:solidFill>
                <a:effectLst/>
                <a:latin typeface="Franklin Gothic Medium" pitchFamily="34" charset="0"/>
              </a:rPr>
              <a:t> Q</a:t>
            </a:r>
            <a:r>
              <a:rPr lang="en-US" sz="1050" b="1" baseline="-25000" dirty="0" smtClean="0">
                <a:solidFill>
                  <a:schemeClr val="bg1"/>
                </a:solidFill>
              </a:rPr>
              <a:t>3</a:t>
            </a:r>
            <a:endParaRPr kumimoji="0" lang="en-US" sz="1050" b="1" i="0" u="none" strike="noStrike" cap="none" normalizeH="0" baseline="-25000" dirty="0" smtClean="0">
              <a:ln>
                <a:noFill/>
              </a:ln>
              <a:solidFill>
                <a:schemeClr val="bg1"/>
              </a:solidFill>
              <a:effectLst/>
              <a:latin typeface="Franklin Gothic Medium" pitchFamily="34" charset="0"/>
            </a:endParaRPr>
          </a:p>
        </p:txBody>
      </p:sp>
      <p:sp>
        <p:nvSpPr>
          <p:cNvPr id="130" name="Rectangle 129"/>
          <p:cNvSpPr/>
          <p:nvPr/>
        </p:nvSpPr>
        <p:spPr bwMode="auto">
          <a:xfrm>
            <a:off x="4208820" y="2125125"/>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b="1" i="0" u="none" strike="noStrike" cap="none" normalizeH="0" baseline="0" dirty="0" smtClean="0">
                <a:ln>
                  <a:noFill/>
                </a:ln>
                <a:solidFill>
                  <a:schemeClr val="bg1"/>
                </a:solidFill>
                <a:effectLst/>
                <a:latin typeface="Franklin Gothic Medium" pitchFamily="34" charset="0"/>
              </a:rPr>
              <a:t> Q</a:t>
            </a:r>
            <a:r>
              <a:rPr lang="en-US" sz="1050" b="1" baseline="-25000" dirty="0" smtClean="0">
                <a:solidFill>
                  <a:schemeClr val="bg1"/>
                </a:solidFill>
              </a:rPr>
              <a:t>4</a:t>
            </a:r>
            <a:endParaRPr kumimoji="0" lang="en-US" sz="1050" b="1" i="0" u="none" strike="noStrike" cap="none" normalizeH="0" baseline="-25000" dirty="0" smtClean="0">
              <a:ln>
                <a:noFill/>
              </a:ln>
              <a:solidFill>
                <a:schemeClr val="bg1"/>
              </a:solidFill>
              <a:effectLst/>
              <a:latin typeface="Franklin Gothic Medium" pitchFamily="34" charset="0"/>
            </a:endParaRPr>
          </a:p>
        </p:txBody>
      </p:sp>
      <p:sp>
        <p:nvSpPr>
          <p:cNvPr id="131" name="Rectangle 130"/>
          <p:cNvSpPr/>
          <p:nvPr/>
        </p:nvSpPr>
        <p:spPr bwMode="auto">
          <a:xfrm>
            <a:off x="3619009" y="3124629"/>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32" name="Rectangle 131"/>
          <p:cNvSpPr/>
          <p:nvPr/>
        </p:nvSpPr>
        <p:spPr bwMode="auto">
          <a:xfrm>
            <a:off x="3619009" y="3124630"/>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33" name="Rectangle 132"/>
          <p:cNvSpPr/>
          <p:nvPr/>
        </p:nvSpPr>
        <p:spPr bwMode="auto">
          <a:xfrm>
            <a:off x="3760519" y="3391328"/>
            <a:ext cx="1463040" cy="550299"/>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34" name="Rectangle 133"/>
          <p:cNvSpPr/>
          <p:nvPr/>
        </p:nvSpPr>
        <p:spPr bwMode="auto">
          <a:xfrm>
            <a:off x="4768769" y="3391328"/>
            <a:ext cx="457200" cy="27432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35" name="Rectangle 134"/>
          <p:cNvSpPr/>
          <p:nvPr/>
        </p:nvSpPr>
        <p:spPr bwMode="auto">
          <a:xfrm>
            <a:off x="4768769" y="3667554"/>
            <a:ext cx="457200" cy="27432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nvGrpSpPr>
          <p:cNvPr id="5" name="Group 135"/>
          <p:cNvGrpSpPr/>
          <p:nvPr/>
        </p:nvGrpSpPr>
        <p:grpSpPr>
          <a:xfrm>
            <a:off x="3760519" y="3984760"/>
            <a:ext cx="457200" cy="436188"/>
            <a:chOff x="866638" y="2390582"/>
            <a:chExt cx="457200" cy="436188"/>
          </a:xfrm>
          <a:solidFill>
            <a:srgbClr val="92D050"/>
          </a:solidFill>
        </p:grpSpPr>
        <p:sp>
          <p:nvSpPr>
            <p:cNvPr id="137" name="Rectangle 136"/>
            <p:cNvSpPr/>
            <p:nvPr/>
          </p:nvSpPr>
          <p:spPr bwMode="auto">
            <a:xfrm>
              <a:off x="86663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38" name="Rectangle 137"/>
            <p:cNvSpPr/>
            <p:nvPr/>
          </p:nvSpPr>
          <p:spPr bwMode="auto">
            <a:xfrm>
              <a:off x="86663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grpSp>
      <p:grpSp>
        <p:nvGrpSpPr>
          <p:cNvPr id="6" name="Group 138"/>
          <p:cNvGrpSpPr/>
          <p:nvPr/>
        </p:nvGrpSpPr>
        <p:grpSpPr>
          <a:xfrm>
            <a:off x="4264577" y="3984760"/>
            <a:ext cx="457335" cy="436188"/>
            <a:chOff x="1357176" y="2390582"/>
            <a:chExt cx="457335" cy="436188"/>
          </a:xfrm>
          <a:solidFill>
            <a:srgbClr val="92D050"/>
          </a:solidFill>
        </p:grpSpPr>
        <p:sp>
          <p:nvSpPr>
            <p:cNvPr id="140" name="Rectangle 139"/>
            <p:cNvSpPr/>
            <p:nvPr/>
          </p:nvSpPr>
          <p:spPr bwMode="auto">
            <a:xfrm>
              <a:off x="1357311" y="2390582"/>
              <a:ext cx="457200" cy="88726"/>
            </a:xfrm>
            <a:prstGeom prst="rect">
              <a:avLst/>
            </a:prstGeom>
            <a:solidFill>
              <a:srgbClr val="92D050"/>
            </a:solidFill>
            <a:ln w="317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41" name="Rectangle 140"/>
            <p:cNvSpPr/>
            <p:nvPr/>
          </p:nvSpPr>
          <p:spPr bwMode="auto">
            <a:xfrm>
              <a:off x="1357176" y="2475436"/>
              <a:ext cx="457200" cy="351334"/>
            </a:xfrm>
            <a:prstGeom prst="rect">
              <a:avLst/>
            </a:prstGeom>
            <a:grpFill/>
            <a:ln w="317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grpSp>
        <p:nvGrpSpPr>
          <p:cNvPr id="13" name="Group 141"/>
          <p:cNvGrpSpPr/>
          <p:nvPr/>
        </p:nvGrpSpPr>
        <p:grpSpPr>
          <a:xfrm>
            <a:off x="4768769" y="3984760"/>
            <a:ext cx="457200" cy="436188"/>
            <a:chOff x="1874888" y="2390582"/>
            <a:chExt cx="457200" cy="436188"/>
          </a:xfrm>
          <a:solidFill>
            <a:srgbClr val="92D050"/>
          </a:solidFill>
        </p:grpSpPr>
        <p:sp>
          <p:nvSpPr>
            <p:cNvPr id="143" name="Rectangle 142"/>
            <p:cNvSpPr/>
            <p:nvPr/>
          </p:nvSpPr>
          <p:spPr bwMode="auto">
            <a:xfrm>
              <a:off x="187488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44" name="Rectangle 143"/>
            <p:cNvSpPr/>
            <p:nvPr/>
          </p:nvSpPr>
          <p:spPr bwMode="auto">
            <a:xfrm>
              <a:off x="187488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cxnSp>
        <p:nvCxnSpPr>
          <p:cNvPr id="145" name="Straight Connector 144"/>
          <p:cNvCxnSpPr/>
          <p:nvPr/>
        </p:nvCxnSpPr>
        <p:spPr bwMode="auto">
          <a:xfrm>
            <a:off x="3764035" y="3324654"/>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46" name="Straight Connector 145"/>
          <p:cNvCxnSpPr/>
          <p:nvPr/>
        </p:nvCxnSpPr>
        <p:spPr bwMode="auto">
          <a:xfrm>
            <a:off x="3764035" y="3258686"/>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147" name="TextBox 146"/>
          <p:cNvSpPr txBox="1"/>
          <p:nvPr/>
        </p:nvSpPr>
        <p:spPr>
          <a:xfrm>
            <a:off x="3758897" y="4077555"/>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1</a:t>
            </a:r>
            <a:endParaRPr lang="en-US" sz="900" b="1" baseline="-25000" dirty="0">
              <a:latin typeface="Calibri" pitchFamily="34" charset="0"/>
            </a:endParaRPr>
          </a:p>
        </p:txBody>
      </p:sp>
      <p:sp>
        <p:nvSpPr>
          <p:cNvPr id="148" name="TextBox 147"/>
          <p:cNvSpPr txBox="1"/>
          <p:nvPr/>
        </p:nvSpPr>
        <p:spPr>
          <a:xfrm>
            <a:off x="4257042" y="4084380"/>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2</a:t>
            </a:r>
            <a:endParaRPr lang="en-US" sz="900" b="1" baseline="-25000" dirty="0">
              <a:latin typeface="Calibri" pitchFamily="34" charset="0"/>
            </a:endParaRPr>
          </a:p>
        </p:txBody>
      </p:sp>
      <p:sp>
        <p:nvSpPr>
          <p:cNvPr id="149" name="TextBox 148"/>
          <p:cNvSpPr txBox="1"/>
          <p:nvPr/>
        </p:nvSpPr>
        <p:spPr>
          <a:xfrm>
            <a:off x="4775655" y="4084379"/>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3</a:t>
            </a:r>
            <a:endParaRPr lang="en-US" sz="900" b="1" baseline="-25000" dirty="0">
              <a:latin typeface="Calibri" pitchFamily="34" charset="0"/>
            </a:endParaRPr>
          </a:p>
        </p:txBody>
      </p:sp>
      <p:sp>
        <p:nvSpPr>
          <p:cNvPr id="150" name="Rectangle 149"/>
          <p:cNvSpPr/>
          <p:nvPr/>
        </p:nvSpPr>
        <p:spPr bwMode="auto">
          <a:xfrm>
            <a:off x="3778932" y="3435367"/>
            <a:ext cx="956951" cy="231692"/>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50" i="0" u="none" strike="noStrike" cap="none" normalizeH="0" baseline="0" dirty="0" smtClean="0">
                <a:ln>
                  <a:noFill/>
                </a:ln>
                <a:solidFill>
                  <a:schemeClr val="bg1"/>
                </a:solidFill>
                <a:effectLst/>
                <a:latin typeface="Franklin Gothic Medium" pitchFamily="34" charset="0"/>
              </a:rPr>
              <a:t> </a:t>
            </a:r>
            <a:r>
              <a:rPr kumimoji="0" lang="en-US" sz="900" i="0" u="none" strike="noStrike" cap="none" normalizeH="0" baseline="0" dirty="0" smtClean="0">
                <a:ln>
                  <a:noFill/>
                </a:ln>
                <a:solidFill>
                  <a:schemeClr val="bg1"/>
                </a:solidFill>
                <a:effectLst/>
                <a:latin typeface="Franklin Gothic Medium" pitchFamily="34" charset="0"/>
              </a:rPr>
              <a:t>Recommendation</a:t>
            </a:r>
            <a:endParaRPr kumimoji="0" lang="en-US" sz="900" i="0" u="none" strike="noStrike" cap="none" normalizeH="0" baseline="-25000" dirty="0" smtClean="0">
              <a:ln>
                <a:noFill/>
              </a:ln>
              <a:solidFill>
                <a:schemeClr val="bg1"/>
              </a:solidFill>
              <a:effectLst/>
              <a:latin typeface="Franklin Gothic Medium" pitchFamily="34" charset="0"/>
            </a:endParaRPr>
          </a:p>
        </p:txBody>
      </p:sp>
      <p:sp>
        <p:nvSpPr>
          <p:cNvPr id="158" name="TextBox 157"/>
          <p:cNvSpPr txBox="1"/>
          <p:nvPr/>
        </p:nvSpPr>
        <p:spPr>
          <a:xfrm>
            <a:off x="3408013" y="1590312"/>
            <a:ext cx="182880" cy="182880"/>
          </a:xfrm>
          <a:prstGeom prst="rect">
            <a:avLst/>
          </a:prstGeom>
          <a:noFill/>
          <a:ln>
            <a:solidFill>
              <a:srgbClr val="92D050"/>
            </a:solidFill>
          </a:ln>
        </p:spPr>
        <p:txBody>
          <a:bodyPr wrap="square" lIns="0" tIns="0" rIns="0" bIns="0" rtlCol="0" anchor="ctr" anchorCtr="0">
            <a:noAutofit/>
          </a:bodyPr>
          <a:lstStyle/>
          <a:p>
            <a:pPr algn="ctr"/>
            <a:r>
              <a:rPr lang="en-US" sz="1000" b="1" dirty="0" smtClean="0">
                <a:latin typeface="Calibri" pitchFamily="34" charset="0"/>
              </a:rPr>
              <a:t>1</a:t>
            </a:r>
            <a:endParaRPr lang="en-US" sz="1000" b="1" baseline="-25000" dirty="0">
              <a:latin typeface="Calibri" pitchFamily="34" charset="0"/>
            </a:endParaRPr>
          </a:p>
        </p:txBody>
      </p:sp>
      <p:sp>
        <p:nvSpPr>
          <p:cNvPr id="160" name="TextBox 159"/>
          <p:cNvSpPr txBox="1"/>
          <p:nvPr/>
        </p:nvSpPr>
        <p:spPr>
          <a:xfrm>
            <a:off x="3408013" y="3122229"/>
            <a:ext cx="182880" cy="182880"/>
          </a:xfrm>
          <a:prstGeom prst="rect">
            <a:avLst/>
          </a:prstGeom>
          <a:noFill/>
          <a:ln>
            <a:solidFill>
              <a:srgbClr val="92D050"/>
            </a:solidFill>
          </a:ln>
        </p:spPr>
        <p:txBody>
          <a:bodyPr wrap="square" lIns="0" tIns="0" rIns="0" bIns="0" rtlCol="0" anchor="ctr" anchorCtr="0">
            <a:noAutofit/>
          </a:bodyPr>
          <a:lstStyle/>
          <a:p>
            <a:pPr algn="ctr"/>
            <a:r>
              <a:rPr lang="en-US" sz="1000" b="1" dirty="0" smtClean="0">
                <a:latin typeface="Calibri" pitchFamily="34" charset="0"/>
              </a:rPr>
              <a:t>2</a:t>
            </a:r>
            <a:endParaRPr lang="en-US" sz="1000" b="1" baseline="-25000" dirty="0">
              <a:latin typeface="Calibri" pitchFamily="34" charset="0"/>
            </a:endParaRPr>
          </a:p>
        </p:txBody>
      </p:sp>
      <p:sp>
        <p:nvSpPr>
          <p:cNvPr id="8" name="Rectangle 7"/>
          <p:cNvSpPr/>
          <p:nvPr/>
        </p:nvSpPr>
        <p:spPr bwMode="auto">
          <a:xfrm>
            <a:off x="1072932" y="2039923"/>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9" name="Rectangle 8"/>
          <p:cNvSpPr/>
          <p:nvPr/>
        </p:nvSpPr>
        <p:spPr bwMode="auto">
          <a:xfrm>
            <a:off x="1072932" y="2039924"/>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0" name="Rectangle 9"/>
          <p:cNvSpPr/>
          <p:nvPr/>
        </p:nvSpPr>
        <p:spPr bwMode="auto">
          <a:xfrm>
            <a:off x="1214442" y="2306622"/>
            <a:ext cx="1463040" cy="550299"/>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1" name="Rectangle 10"/>
          <p:cNvSpPr/>
          <p:nvPr/>
        </p:nvSpPr>
        <p:spPr bwMode="auto">
          <a:xfrm>
            <a:off x="2222692" y="2306622"/>
            <a:ext cx="457200" cy="27432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2" name="Rectangle 11"/>
          <p:cNvSpPr/>
          <p:nvPr/>
        </p:nvSpPr>
        <p:spPr bwMode="auto">
          <a:xfrm>
            <a:off x="2222692" y="2582848"/>
            <a:ext cx="457200" cy="27432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nvGrpSpPr>
          <p:cNvPr id="15" name="Group 25"/>
          <p:cNvGrpSpPr/>
          <p:nvPr/>
        </p:nvGrpSpPr>
        <p:grpSpPr>
          <a:xfrm>
            <a:off x="1214442" y="2900054"/>
            <a:ext cx="457200" cy="436188"/>
            <a:chOff x="866638" y="2390582"/>
            <a:chExt cx="457200" cy="436188"/>
          </a:xfrm>
          <a:solidFill>
            <a:srgbClr val="92D050"/>
          </a:solidFill>
        </p:grpSpPr>
        <p:sp>
          <p:nvSpPr>
            <p:cNvPr id="20" name="Rectangle 19"/>
            <p:cNvSpPr/>
            <p:nvPr/>
          </p:nvSpPr>
          <p:spPr bwMode="auto">
            <a:xfrm>
              <a:off x="86663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3" name="Rectangle 22"/>
            <p:cNvSpPr/>
            <p:nvPr/>
          </p:nvSpPr>
          <p:spPr bwMode="auto">
            <a:xfrm>
              <a:off x="86663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grpSp>
      <p:grpSp>
        <p:nvGrpSpPr>
          <p:cNvPr id="16" name="Group 26"/>
          <p:cNvGrpSpPr/>
          <p:nvPr/>
        </p:nvGrpSpPr>
        <p:grpSpPr>
          <a:xfrm>
            <a:off x="1718500" y="2900054"/>
            <a:ext cx="457335" cy="436188"/>
            <a:chOff x="1357176" y="2390582"/>
            <a:chExt cx="457335" cy="436188"/>
          </a:xfrm>
          <a:solidFill>
            <a:srgbClr val="92D050"/>
          </a:solidFill>
        </p:grpSpPr>
        <p:sp>
          <p:nvSpPr>
            <p:cNvPr id="21" name="Rectangle 20"/>
            <p:cNvSpPr/>
            <p:nvPr/>
          </p:nvSpPr>
          <p:spPr bwMode="auto">
            <a:xfrm>
              <a:off x="1357311"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4" name="Rectangle 23"/>
            <p:cNvSpPr/>
            <p:nvPr/>
          </p:nvSpPr>
          <p:spPr bwMode="auto">
            <a:xfrm>
              <a:off x="1357176"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grpSp>
        <p:nvGrpSpPr>
          <p:cNvPr id="17" name="Group 27"/>
          <p:cNvGrpSpPr/>
          <p:nvPr/>
        </p:nvGrpSpPr>
        <p:grpSpPr>
          <a:xfrm>
            <a:off x="2222692" y="2900054"/>
            <a:ext cx="457200" cy="436188"/>
            <a:chOff x="1874888" y="2390582"/>
            <a:chExt cx="457200" cy="436188"/>
          </a:xfrm>
          <a:solidFill>
            <a:srgbClr val="92D050"/>
          </a:solidFill>
        </p:grpSpPr>
        <p:sp>
          <p:nvSpPr>
            <p:cNvPr id="22" name="Rectangle 21"/>
            <p:cNvSpPr/>
            <p:nvPr/>
          </p:nvSpPr>
          <p:spPr bwMode="auto">
            <a:xfrm>
              <a:off x="187488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5" name="Rectangle 24"/>
            <p:cNvSpPr/>
            <p:nvPr/>
          </p:nvSpPr>
          <p:spPr bwMode="auto">
            <a:xfrm>
              <a:off x="187488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cxnSp>
        <p:nvCxnSpPr>
          <p:cNvPr id="30" name="Straight Connector 29"/>
          <p:cNvCxnSpPr/>
          <p:nvPr/>
        </p:nvCxnSpPr>
        <p:spPr bwMode="auto">
          <a:xfrm>
            <a:off x="1217958" y="2239948"/>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31" name="Straight Connector 30"/>
          <p:cNvCxnSpPr/>
          <p:nvPr/>
        </p:nvCxnSpPr>
        <p:spPr bwMode="auto">
          <a:xfrm>
            <a:off x="1217958" y="2173980"/>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33" name="TextBox 32"/>
          <p:cNvSpPr txBox="1"/>
          <p:nvPr/>
        </p:nvSpPr>
        <p:spPr>
          <a:xfrm>
            <a:off x="1212820" y="2992849"/>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1</a:t>
            </a:r>
            <a:endParaRPr lang="en-US" sz="900" b="1" baseline="-25000" dirty="0">
              <a:latin typeface="Calibri" pitchFamily="34" charset="0"/>
            </a:endParaRPr>
          </a:p>
        </p:txBody>
      </p:sp>
      <p:sp>
        <p:nvSpPr>
          <p:cNvPr id="37" name="TextBox 36"/>
          <p:cNvSpPr txBox="1"/>
          <p:nvPr/>
        </p:nvSpPr>
        <p:spPr>
          <a:xfrm>
            <a:off x="1710965" y="2999674"/>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2</a:t>
            </a:r>
            <a:endParaRPr lang="en-US" sz="900" b="1" baseline="-25000" dirty="0">
              <a:latin typeface="Calibri" pitchFamily="34" charset="0"/>
            </a:endParaRPr>
          </a:p>
        </p:txBody>
      </p:sp>
      <p:sp>
        <p:nvSpPr>
          <p:cNvPr id="38" name="TextBox 37"/>
          <p:cNvSpPr txBox="1"/>
          <p:nvPr/>
        </p:nvSpPr>
        <p:spPr>
          <a:xfrm>
            <a:off x="2229578" y="2999673"/>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3</a:t>
            </a:r>
            <a:endParaRPr lang="en-US" sz="900" b="1" baseline="-25000" dirty="0">
              <a:latin typeface="Calibri" pitchFamily="34" charset="0"/>
            </a:endParaRPr>
          </a:p>
        </p:txBody>
      </p:sp>
      <p:cxnSp>
        <p:nvCxnSpPr>
          <p:cNvPr id="155" name="Straight Arrow Connector 154"/>
          <p:cNvCxnSpPr>
            <a:stCxn id="8" idx="2"/>
          </p:cNvCxnSpPr>
          <p:nvPr/>
        </p:nvCxnSpPr>
        <p:spPr bwMode="auto">
          <a:xfrm rot="16200000" flipH="1">
            <a:off x="1664869" y="3772085"/>
            <a:ext cx="1009995" cy="441269"/>
          </a:xfrm>
          <a:prstGeom prst="straightConnector1">
            <a:avLst/>
          </a:prstGeom>
          <a:solidFill>
            <a:schemeClr val="accent1"/>
          </a:solidFill>
          <a:ln w="9525" cap="flat" cmpd="sng" algn="ctr">
            <a:solidFill>
              <a:srgbClr val="FFC000"/>
            </a:solidFill>
            <a:prstDash val="solid"/>
            <a:round/>
            <a:headEnd type="none" w="med" len="med"/>
            <a:tailEnd type="triangle" w="med" len="med"/>
          </a:ln>
          <a:effectLst/>
        </p:spPr>
      </p:cxnSp>
      <p:sp>
        <p:nvSpPr>
          <p:cNvPr id="161" name="Rectangle 160"/>
          <p:cNvSpPr/>
          <p:nvPr/>
        </p:nvSpPr>
        <p:spPr bwMode="auto">
          <a:xfrm>
            <a:off x="8780802" y="154726"/>
            <a:ext cx="228600" cy="22860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62" name="TextBox 161"/>
          <p:cNvSpPr txBox="1"/>
          <p:nvPr/>
        </p:nvSpPr>
        <p:spPr>
          <a:xfrm>
            <a:off x="975097" y="1306184"/>
            <a:ext cx="2143836" cy="736876"/>
          </a:xfrm>
          <a:prstGeom prst="rect">
            <a:avLst/>
          </a:prstGeom>
          <a:noFill/>
        </p:spPr>
        <p:txBody>
          <a:bodyPr wrap="square" lIns="82048" tIns="41025" rIns="82048" bIns="41025" rtlCol="0">
            <a:spAutoFit/>
          </a:bodyPr>
          <a:lstStyle/>
          <a:p>
            <a:r>
              <a:rPr lang="en-US" sz="1100" b="1" dirty="0" smtClean="0">
                <a:solidFill>
                  <a:srgbClr val="C00000"/>
                </a:solidFill>
                <a:latin typeface="Calibri" pitchFamily="34" charset="0"/>
                <a:ea typeface="Arial" pitchFamily="-111" charset="0"/>
                <a:cs typeface="Arial" pitchFamily="34" charset="0"/>
              </a:rPr>
              <a:t>Learn: Online Security Video</a:t>
            </a:r>
            <a:endParaRPr lang="en-US" sz="1050" b="1" dirty="0" smtClean="0">
              <a:solidFill>
                <a:srgbClr val="C00000"/>
              </a:solidFill>
              <a:latin typeface="Calibri" pitchFamily="34" charset="0"/>
              <a:ea typeface="Arial" pitchFamily="-111" charset="0"/>
              <a:cs typeface="Arial" pitchFamily="34" charset="0"/>
            </a:endParaRPr>
          </a:p>
          <a:p>
            <a:r>
              <a:rPr lang="en-US" sz="1000" b="1" dirty="0" smtClean="0">
                <a:solidFill>
                  <a:schemeClr val="tx1">
                    <a:lumMod val="75000"/>
                    <a:lumOff val="25000"/>
                  </a:schemeClr>
                </a:solidFill>
                <a:latin typeface="Calibri" pitchFamily="34" charset="0"/>
                <a:ea typeface="Arial" pitchFamily="-111" charset="0"/>
                <a:cs typeface="Arial" pitchFamily="34" charset="0"/>
              </a:rPr>
              <a:t>Talking head video talking through online security with high level of BAC security and device security.</a:t>
            </a:r>
          </a:p>
        </p:txBody>
      </p:sp>
      <p:sp>
        <p:nvSpPr>
          <p:cNvPr id="167" name="Rectangle 166"/>
          <p:cNvSpPr/>
          <p:nvPr/>
        </p:nvSpPr>
        <p:spPr bwMode="auto">
          <a:xfrm>
            <a:off x="6409705" y="2039923"/>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68" name="Rectangle 167"/>
          <p:cNvSpPr/>
          <p:nvPr/>
        </p:nvSpPr>
        <p:spPr bwMode="auto">
          <a:xfrm>
            <a:off x="6409705" y="2039924"/>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69" name="Rectangle 168"/>
          <p:cNvSpPr/>
          <p:nvPr/>
        </p:nvSpPr>
        <p:spPr bwMode="auto">
          <a:xfrm>
            <a:off x="6551215" y="2306622"/>
            <a:ext cx="1463040" cy="550299"/>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70" name="Rectangle 169"/>
          <p:cNvSpPr/>
          <p:nvPr/>
        </p:nvSpPr>
        <p:spPr bwMode="auto">
          <a:xfrm>
            <a:off x="7559465" y="2306622"/>
            <a:ext cx="457200" cy="27432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71" name="Rectangle 170"/>
          <p:cNvSpPr/>
          <p:nvPr/>
        </p:nvSpPr>
        <p:spPr bwMode="auto">
          <a:xfrm>
            <a:off x="7559465" y="2582848"/>
            <a:ext cx="457200" cy="27432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nvGrpSpPr>
          <p:cNvPr id="19" name="Group 171"/>
          <p:cNvGrpSpPr/>
          <p:nvPr/>
        </p:nvGrpSpPr>
        <p:grpSpPr>
          <a:xfrm>
            <a:off x="6551215" y="2900054"/>
            <a:ext cx="457200" cy="436188"/>
            <a:chOff x="866638" y="2390582"/>
            <a:chExt cx="457200" cy="436188"/>
          </a:xfrm>
          <a:solidFill>
            <a:srgbClr val="92D050"/>
          </a:solidFill>
        </p:grpSpPr>
        <p:sp>
          <p:nvSpPr>
            <p:cNvPr id="173" name="Rectangle 172"/>
            <p:cNvSpPr/>
            <p:nvPr/>
          </p:nvSpPr>
          <p:spPr bwMode="auto">
            <a:xfrm>
              <a:off x="86663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74" name="Rectangle 173"/>
            <p:cNvSpPr/>
            <p:nvPr/>
          </p:nvSpPr>
          <p:spPr bwMode="auto">
            <a:xfrm>
              <a:off x="86663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grpSp>
      <p:grpSp>
        <p:nvGrpSpPr>
          <p:cNvPr id="26" name="Group 174"/>
          <p:cNvGrpSpPr/>
          <p:nvPr/>
        </p:nvGrpSpPr>
        <p:grpSpPr>
          <a:xfrm>
            <a:off x="7055273" y="2900054"/>
            <a:ext cx="457335" cy="436188"/>
            <a:chOff x="1357176" y="2390582"/>
            <a:chExt cx="457335" cy="436188"/>
          </a:xfrm>
          <a:solidFill>
            <a:srgbClr val="92D050"/>
          </a:solidFill>
        </p:grpSpPr>
        <p:sp>
          <p:nvSpPr>
            <p:cNvPr id="176" name="Rectangle 175"/>
            <p:cNvSpPr/>
            <p:nvPr/>
          </p:nvSpPr>
          <p:spPr bwMode="auto">
            <a:xfrm>
              <a:off x="1357311"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77" name="Rectangle 176"/>
            <p:cNvSpPr/>
            <p:nvPr/>
          </p:nvSpPr>
          <p:spPr bwMode="auto">
            <a:xfrm>
              <a:off x="1357176"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grpSp>
        <p:nvGrpSpPr>
          <p:cNvPr id="27" name="Group 177"/>
          <p:cNvGrpSpPr/>
          <p:nvPr/>
        </p:nvGrpSpPr>
        <p:grpSpPr>
          <a:xfrm>
            <a:off x="7559465" y="2900054"/>
            <a:ext cx="457200" cy="436188"/>
            <a:chOff x="1874888" y="2390582"/>
            <a:chExt cx="457200" cy="436188"/>
          </a:xfrm>
          <a:solidFill>
            <a:srgbClr val="92D050"/>
          </a:solidFill>
        </p:grpSpPr>
        <p:sp>
          <p:nvSpPr>
            <p:cNvPr id="179" name="Rectangle 178"/>
            <p:cNvSpPr/>
            <p:nvPr/>
          </p:nvSpPr>
          <p:spPr bwMode="auto">
            <a:xfrm>
              <a:off x="187488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80" name="Rectangle 179"/>
            <p:cNvSpPr/>
            <p:nvPr/>
          </p:nvSpPr>
          <p:spPr bwMode="auto">
            <a:xfrm>
              <a:off x="187488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cxnSp>
        <p:nvCxnSpPr>
          <p:cNvPr id="181" name="Straight Connector 180"/>
          <p:cNvCxnSpPr/>
          <p:nvPr/>
        </p:nvCxnSpPr>
        <p:spPr bwMode="auto">
          <a:xfrm>
            <a:off x="6554731" y="2239948"/>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82" name="Straight Connector 181"/>
          <p:cNvCxnSpPr/>
          <p:nvPr/>
        </p:nvCxnSpPr>
        <p:spPr bwMode="auto">
          <a:xfrm>
            <a:off x="6554731" y="2173980"/>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183" name="TextBox 182"/>
          <p:cNvSpPr txBox="1"/>
          <p:nvPr/>
        </p:nvSpPr>
        <p:spPr>
          <a:xfrm>
            <a:off x="6549593" y="2992849"/>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1</a:t>
            </a:r>
            <a:endParaRPr lang="en-US" sz="900" b="1" baseline="-25000" dirty="0">
              <a:latin typeface="Calibri" pitchFamily="34" charset="0"/>
            </a:endParaRPr>
          </a:p>
        </p:txBody>
      </p:sp>
      <p:sp>
        <p:nvSpPr>
          <p:cNvPr id="184" name="TextBox 183"/>
          <p:cNvSpPr txBox="1"/>
          <p:nvPr/>
        </p:nvSpPr>
        <p:spPr>
          <a:xfrm>
            <a:off x="7047738" y="2999674"/>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2</a:t>
            </a:r>
            <a:endParaRPr lang="en-US" sz="900" b="1" baseline="-25000" dirty="0">
              <a:latin typeface="Calibri" pitchFamily="34" charset="0"/>
            </a:endParaRPr>
          </a:p>
        </p:txBody>
      </p:sp>
      <p:sp>
        <p:nvSpPr>
          <p:cNvPr id="185" name="TextBox 184"/>
          <p:cNvSpPr txBox="1"/>
          <p:nvPr/>
        </p:nvSpPr>
        <p:spPr>
          <a:xfrm>
            <a:off x="7566351" y="2999673"/>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3</a:t>
            </a:r>
            <a:endParaRPr lang="en-US" sz="900" b="1" baseline="-25000" dirty="0">
              <a:latin typeface="Calibri" pitchFamily="34" charset="0"/>
            </a:endParaRPr>
          </a:p>
        </p:txBody>
      </p:sp>
      <p:sp>
        <p:nvSpPr>
          <p:cNvPr id="186" name="Rectangle 185"/>
          <p:cNvSpPr/>
          <p:nvPr/>
        </p:nvSpPr>
        <p:spPr bwMode="auto">
          <a:xfrm>
            <a:off x="6072703" y="1371498"/>
            <a:ext cx="228600" cy="22860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87" name="TextBox 186"/>
          <p:cNvSpPr txBox="1"/>
          <p:nvPr/>
        </p:nvSpPr>
        <p:spPr>
          <a:xfrm>
            <a:off x="6311870" y="1306184"/>
            <a:ext cx="2143836" cy="736876"/>
          </a:xfrm>
          <a:prstGeom prst="rect">
            <a:avLst/>
          </a:prstGeom>
          <a:noFill/>
        </p:spPr>
        <p:txBody>
          <a:bodyPr wrap="square" lIns="82048" tIns="41025" rIns="82048" bIns="41025" rtlCol="0">
            <a:spAutoFit/>
          </a:bodyPr>
          <a:lstStyle/>
          <a:p>
            <a:r>
              <a:rPr lang="en-US" sz="1100" b="1" dirty="0" smtClean="0">
                <a:solidFill>
                  <a:srgbClr val="C00000"/>
                </a:solidFill>
                <a:latin typeface="Calibri" pitchFamily="34" charset="0"/>
                <a:ea typeface="Arial" pitchFamily="-111" charset="0"/>
                <a:cs typeface="Arial" pitchFamily="34" charset="0"/>
              </a:rPr>
              <a:t>Use: Security Simulator Center</a:t>
            </a:r>
            <a:endParaRPr lang="en-US" sz="1050" b="1" dirty="0" smtClean="0">
              <a:solidFill>
                <a:srgbClr val="C00000"/>
              </a:solidFill>
              <a:latin typeface="Calibri" pitchFamily="34" charset="0"/>
              <a:ea typeface="Arial" pitchFamily="-111" charset="0"/>
              <a:cs typeface="Arial" pitchFamily="34" charset="0"/>
            </a:endParaRPr>
          </a:p>
          <a:p>
            <a:r>
              <a:rPr lang="en-US" sz="1000" b="1" dirty="0" smtClean="0">
                <a:solidFill>
                  <a:schemeClr val="tx1">
                    <a:lumMod val="75000"/>
                    <a:lumOff val="25000"/>
                  </a:schemeClr>
                </a:solidFill>
                <a:latin typeface="Calibri" pitchFamily="34" charset="0"/>
                <a:ea typeface="Arial" pitchFamily="-111" charset="0"/>
                <a:cs typeface="Arial" pitchFamily="34" charset="0"/>
              </a:rPr>
              <a:t>Demonstrate how to use security tools and how those tools work together.</a:t>
            </a:r>
          </a:p>
        </p:txBody>
      </p:sp>
      <p:cxnSp>
        <p:nvCxnSpPr>
          <p:cNvPr id="190" name="Straight Arrow Connector 189"/>
          <p:cNvCxnSpPr>
            <a:stCxn id="167" idx="2"/>
          </p:cNvCxnSpPr>
          <p:nvPr/>
        </p:nvCxnSpPr>
        <p:spPr bwMode="auto">
          <a:xfrm rot="5400000">
            <a:off x="6521286" y="3719934"/>
            <a:ext cx="996931" cy="532508"/>
          </a:xfrm>
          <a:prstGeom prst="straightConnector1">
            <a:avLst/>
          </a:prstGeom>
          <a:solidFill>
            <a:schemeClr val="accent1"/>
          </a:solidFill>
          <a:ln w="9525" cap="flat" cmpd="sng" algn="ctr">
            <a:solidFill>
              <a:schemeClr val="accent1">
                <a:lumMod val="90000"/>
              </a:schemeClr>
            </a:solidFill>
            <a:prstDash val="solid"/>
            <a:round/>
            <a:headEnd type="none" w="med" len="med"/>
            <a:tailEnd type="triangle" w="med" len="med"/>
          </a:ln>
          <a:effectLst/>
        </p:spPr>
      </p:cxnSp>
      <p:sp>
        <p:nvSpPr>
          <p:cNvPr id="219" name="Rectangle 218"/>
          <p:cNvSpPr/>
          <p:nvPr/>
        </p:nvSpPr>
        <p:spPr bwMode="auto">
          <a:xfrm>
            <a:off x="8780802" y="766503"/>
            <a:ext cx="228600" cy="22860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20" name="Rectangle 219"/>
          <p:cNvSpPr/>
          <p:nvPr/>
        </p:nvSpPr>
        <p:spPr bwMode="auto">
          <a:xfrm>
            <a:off x="8780802" y="460264"/>
            <a:ext cx="228600" cy="22860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21" name="Rectangle 220"/>
          <p:cNvSpPr/>
          <p:nvPr/>
        </p:nvSpPr>
        <p:spPr bwMode="auto">
          <a:xfrm>
            <a:off x="743061" y="1358850"/>
            <a:ext cx="228600" cy="22860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cxnSp>
        <p:nvCxnSpPr>
          <p:cNvPr id="242" name="Straight Arrow Connector 241"/>
          <p:cNvCxnSpPr/>
          <p:nvPr/>
        </p:nvCxnSpPr>
        <p:spPr bwMode="auto">
          <a:xfrm rot="16200000" flipH="1">
            <a:off x="3839182" y="4140743"/>
            <a:ext cx="868396" cy="149766"/>
          </a:xfrm>
          <a:prstGeom prst="straightConnector1">
            <a:avLst/>
          </a:prstGeom>
          <a:solidFill>
            <a:schemeClr val="accent1"/>
          </a:solidFill>
          <a:ln w="9525" cap="flat" cmpd="sng" algn="ctr">
            <a:solidFill>
              <a:srgbClr val="C00000"/>
            </a:solidFill>
            <a:prstDash val="solid"/>
            <a:round/>
            <a:headEnd type="none" w="med" len="med"/>
            <a:tailEnd type="triangle" w="med" len="med"/>
          </a:ln>
          <a:effectLst/>
        </p:spPr>
      </p:cxnSp>
      <p:cxnSp>
        <p:nvCxnSpPr>
          <p:cNvPr id="163" name="Straight Arrow Connector 162"/>
          <p:cNvCxnSpPr>
            <a:stCxn id="8" idx="2"/>
          </p:cNvCxnSpPr>
          <p:nvPr/>
        </p:nvCxnSpPr>
        <p:spPr bwMode="auto">
          <a:xfrm rot="5400000" flipH="1" flipV="1">
            <a:off x="2315152" y="2377284"/>
            <a:ext cx="744518" cy="1476359"/>
          </a:xfrm>
          <a:prstGeom prst="straightConnector1">
            <a:avLst/>
          </a:prstGeom>
          <a:solidFill>
            <a:schemeClr val="accent1"/>
          </a:solidFill>
          <a:ln w="9525" cap="flat" cmpd="sng" algn="ctr">
            <a:solidFill>
              <a:srgbClr val="FFC000"/>
            </a:solidFill>
            <a:prstDash val="solid"/>
            <a:round/>
            <a:headEnd type="none" w="med" len="med"/>
            <a:tailEnd type="triangle" w="med" len="med"/>
          </a:ln>
          <a:effectLst/>
        </p:spPr>
      </p:cxnSp>
      <p:cxnSp>
        <p:nvCxnSpPr>
          <p:cNvPr id="166" name="Straight Arrow Connector 165"/>
          <p:cNvCxnSpPr>
            <a:stCxn id="167" idx="2"/>
          </p:cNvCxnSpPr>
          <p:nvPr/>
        </p:nvCxnSpPr>
        <p:spPr bwMode="auto">
          <a:xfrm rot="5400000" flipH="1">
            <a:off x="6150421" y="2352139"/>
            <a:ext cx="648984" cy="1622184"/>
          </a:xfrm>
          <a:prstGeom prst="straightConnector1">
            <a:avLst/>
          </a:prstGeom>
          <a:solidFill>
            <a:schemeClr val="accent1"/>
          </a:solidFill>
          <a:ln w="9525" cap="flat" cmpd="sng" algn="ctr">
            <a:solidFill>
              <a:schemeClr val="accent1">
                <a:lumMod val="90000"/>
              </a:schemeClr>
            </a:solidFill>
            <a:prstDash val="solid"/>
            <a:round/>
            <a:headEnd type="none" w="med" len="med"/>
            <a:tailEnd type="triangle" w="med" len="med"/>
          </a:ln>
          <a:effec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229" y="174171"/>
            <a:ext cx="7608627" cy="400172"/>
          </a:xfrm>
        </p:spPr>
        <p:txBody>
          <a:bodyPr/>
          <a:lstStyle/>
          <a:p>
            <a:r>
              <a:rPr lang="en-US" dirty="0" smtClean="0"/>
              <a:t>Customer Experience Maps: LP Comps</a:t>
            </a:r>
            <a:endParaRPr lang="en-US" dirty="0"/>
          </a:p>
        </p:txBody>
      </p:sp>
      <p:sp>
        <p:nvSpPr>
          <p:cNvPr id="52" name="Text Placeholder 51"/>
          <p:cNvSpPr>
            <a:spLocks noGrp="1"/>
          </p:cNvSpPr>
          <p:nvPr>
            <p:ph type="body" idx="1"/>
          </p:nvPr>
        </p:nvSpPr>
        <p:spPr>
          <a:xfrm>
            <a:off x="457200" y="982634"/>
            <a:ext cx="4040188" cy="750627"/>
          </a:xfrm>
        </p:spPr>
        <p:txBody>
          <a:bodyPr/>
          <a:lstStyle/>
          <a:p>
            <a:r>
              <a:rPr lang="en-US" sz="1400" dirty="0" smtClean="0">
                <a:solidFill>
                  <a:schemeClr val="tx1">
                    <a:lumMod val="75000"/>
                    <a:lumOff val="25000"/>
                  </a:schemeClr>
                </a:solidFill>
                <a:ea typeface="Arial" pitchFamily="-111" charset="0"/>
                <a:cs typeface="Arial" pitchFamily="34" charset="0"/>
              </a:rPr>
              <a:t>Learn: </a:t>
            </a:r>
            <a:br>
              <a:rPr lang="en-US" sz="1400" dirty="0" smtClean="0">
                <a:solidFill>
                  <a:schemeClr val="tx1">
                    <a:lumMod val="75000"/>
                    <a:lumOff val="25000"/>
                  </a:schemeClr>
                </a:solidFill>
                <a:ea typeface="Arial" pitchFamily="-111" charset="0"/>
                <a:cs typeface="Arial" pitchFamily="34" charset="0"/>
              </a:rPr>
            </a:br>
            <a:r>
              <a:rPr lang="en-US" sz="1400" dirty="0" smtClean="0">
                <a:solidFill>
                  <a:schemeClr val="tx1">
                    <a:lumMod val="75000"/>
                    <a:lumOff val="25000"/>
                  </a:schemeClr>
                </a:solidFill>
                <a:ea typeface="Arial" pitchFamily="-111" charset="0"/>
                <a:cs typeface="Arial" pitchFamily="34" charset="0"/>
              </a:rPr>
              <a:t>Security Video</a:t>
            </a:r>
            <a:endParaRPr lang="en-US" sz="1200" dirty="0" smtClean="0">
              <a:solidFill>
                <a:schemeClr val="tx1">
                  <a:lumMod val="75000"/>
                  <a:lumOff val="25000"/>
                </a:schemeClr>
              </a:solidFill>
              <a:ea typeface="Arial" pitchFamily="-111" charset="0"/>
              <a:cs typeface="Arial" pitchFamily="34" charset="0"/>
            </a:endParaRPr>
          </a:p>
        </p:txBody>
      </p:sp>
      <p:pic>
        <p:nvPicPr>
          <p:cNvPr id="4" name="Content Placeholder 3" descr="new_landing-page_8_video.jpg"/>
          <p:cNvPicPr>
            <a:picLocks noGrp="1" noChangeAspect="1"/>
          </p:cNvPicPr>
          <p:nvPr>
            <p:ph sz="half" idx="2"/>
          </p:nvPr>
        </p:nvPicPr>
        <p:blipFill>
          <a:blip r:embed="rId2" cstate="print"/>
          <a:stretch>
            <a:fillRect/>
          </a:stretch>
        </p:blipFill>
        <p:spPr>
          <a:xfrm>
            <a:off x="457200" y="1777685"/>
            <a:ext cx="4040188" cy="3326275"/>
          </a:xfrm>
        </p:spPr>
      </p:pic>
      <p:sp>
        <p:nvSpPr>
          <p:cNvPr id="53" name="Text Placeholder 52"/>
          <p:cNvSpPr>
            <a:spLocks noGrp="1"/>
          </p:cNvSpPr>
          <p:nvPr>
            <p:ph type="body" sz="quarter" idx="3"/>
          </p:nvPr>
        </p:nvSpPr>
        <p:spPr>
          <a:xfrm>
            <a:off x="4645025" y="982634"/>
            <a:ext cx="4041775" cy="750627"/>
          </a:xfrm>
        </p:spPr>
        <p:txBody>
          <a:bodyPr/>
          <a:lstStyle/>
          <a:p>
            <a:r>
              <a:rPr lang="en-US" sz="1400" dirty="0" smtClean="0">
                <a:solidFill>
                  <a:schemeClr val="tx1">
                    <a:lumMod val="75000"/>
                    <a:lumOff val="25000"/>
                  </a:schemeClr>
                </a:solidFill>
                <a:ea typeface="Arial" pitchFamily="-111" charset="0"/>
                <a:cs typeface="Arial" pitchFamily="34" charset="0"/>
              </a:rPr>
              <a:t>Choose: </a:t>
            </a:r>
            <a:br>
              <a:rPr lang="en-US" sz="1400" dirty="0" smtClean="0">
                <a:solidFill>
                  <a:schemeClr val="tx1">
                    <a:lumMod val="75000"/>
                    <a:lumOff val="25000"/>
                  </a:schemeClr>
                </a:solidFill>
                <a:ea typeface="Arial" pitchFamily="-111" charset="0"/>
                <a:cs typeface="Arial" pitchFamily="34" charset="0"/>
              </a:rPr>
            </a:br>
            <a:r>
              <a:rPr lang="en-US" sz="1400" dirty="0" smtClean="0">
                <a:solidFill>
                  <a:schemeClr val="tx1">
                    <a:lumMod val="75000"/>
                    <a:lumOff val="25000"/>
                  </a:schemeClr>
                </a:solidFill>
                <a:ea typeface="Arial" pitchFamily="-111" charset="0"/>
                <a:cs typeface="Arial" pitchFamily="34" charset="0"/>
              </a:rPr>
              <a:t>Security Level Selection Tool</a:t>
            </a:r>
            <a:endParaRPr lang="en-US" sz="1200" dirty="0" smtClean="0">
              <a:solidFill>
                <a:schemeClr val="tx1">
                  <a:lumMod val="75000"/>
                  <a:lumOff val="25000"/>
                </a:schemeClr>
              </a:solidFill>
              <a:ea typeface="Arial" pitchFamily="-111" charset="0"/>
              <a:cs typeface="Arial" pitchFamily="34" charset="0"/>
            </a:endParaRPr>
          </a:p>
        </p:txBody>
      </p:sp>
      <p:pic>
        <p:nvPicPr>
          <p:cNvPr id="26" name="Content Placeholder 25" descr="new_landing-page_8_decision-tool.jpg"/>
          <p:cNvPicPr>
            <a:picLocks noGrp="1" noChangeAspect="1"/>
          </p:cNvPicPr>
          <p:nvPr>
            <p:ph sz="quarter" idx="4"/>
          </p:nvPr>
        </p:nvPicPr>
        <p:blipFill>
          <a:blip r:embed="rId3" cstate="print"/>
          <a:stretch>
            <a:fillRect/>
          </a:stretch>
        </p:blipFill>
        <p:spPr>
          <a:xfrm>
            <a:off x="4645025" y="1777032"/>
            <a:ext cx="4041775" cy="3327582"/>
          </a:xfrm>
        </p:spPr>
      </p:pic>
      <p:grpSp>
        <p:nvGrpSpPr>
          <p:cNvPr id="3" name="Group 54"/>
          <p:cNvGrpSpPr/>
          <p:nvPr/>
        </p:nvGrpSpPr>
        <p:grpSpPr>
          <a:xfrm>
            <a:off x="3392176" y="5296611"/>
            <a:ext cx="1097280" cy="914400"/>
            <a:chOff x="1182113" y="4824067"/>
            <a:chExt cx="1752600" cy="1447800"/>
          </a:xfrm>
        </p:grpSpPr>
        <p:sp>
          <p:nvSpPr>
            <p:cNvPr id="5" name="Rectangle 4"/>
            <p:cNvSpPr/>
            <p:nvPr/>
          </p:nvSpPr>
          <p:spPr bwMode="auto">
            <a:xfrm>
              <a:off x="1182113" y="4824067"/>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6" name="Rectangle 5"/>
            <p:cNvSpPr/>
            <p:nvPr/>
          </p:nvSpPr>
          <p:spPr bwMode="auto">
            <a:xfrm>
              <a:off x="1182113" y="4824068"/>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dirty="0" smtClean="0">
                <a:ln>
                  <a:noFill/>
                </a:ln>
                <a:solidFill>
                  <a:srgbClr val="C00000"/>
                </a:solidFill>
                <a:effectLst/>
                <a:latin typeface="Franklin Gothic Medium" pitchFamily="34" charset="0"/>
              </a:endParaRPr>
            </a:p>
          </p:txBody>
        </p:sp>
        <p:sp>
          <p:nvSpPr>
            <p:cNvPr id="7" name="Rectangle 6"/>
            <p:cNvSpPr/>
            <p:nvPr/>
          </p:nvSpPr>
          <p:spPr bwMode="auto">
            <a:xfrm>
              <a:off x="1323623" y="5090766"/>
              <a:ext cx="1463040" cy="550299"/>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8" name="Rectangle 7"/>
            <p:cNvSpPr/>
            <p:nvPr/>
          </p:nvSpPr>
          <p:spPr bwMode="auto">
            <a:xfrm>
              <a:off x="2331873" y="5090766"/>
              <a:ext cx="457200" cy="27432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9" name="Rectangle 8"/>
            <p:cNvSpPr/>
            <p:nvPr/>
          </p:nvSpPr>
          <p:spPr bwMode="auto">
            <a:xfrm>
              <a:off x="2331873" y="5366992"/>
              <a:ext cx="457200" cy="27432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11" name="Rectangle 10"/>
            <p:cNvSpPr/>
            <p:nvPr/>
          </p:nvSpPr>
          <p:spPr bwMode="auto">
            <a:xfrm>
              <a:off x="1323623" y="5684198"/>
              <a:ext cx="457200" cy="88726"/>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dirty="0" smtClean="0">
                <a:ln>
                  <a:noFill/>
                </a:ln>
                <a:solidFill>
                  <a:schemeClr val="tx1"/>
                </a:solidFill>
                <a:effectLst/>
                <a:latin typeface="Franklin Gothic Medium" pitchFamily="34" charset="0"/>
              </a:endParaRPr>
            </a:p>
          </p:txBody>
        </p:sp>
        <p:sp>
          <p:nvSpPr>
            <p:cNvPr id="12" name="Rectangle 11"/>
            <p:cNvSpPr/>
            <p:nvPr/>
          </p:nvSpPr>
          <p:spPr bwMode="auto">
            <a:xfrm>
              <a:off x="1323623" y="5769052"/>
              <a:ext cx="457200" cy="351334"/>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dirty="0" smtClean="0">
                <a:ln>
                  <a:noFill/>
                </a:ln>
                <a:solidFill>
                  <a:srgbClr val="FFC000"/>
                </a:solidFill>
                <a:effectLst/>
                <a:latin typeface="Franklin Gothic Medium" pitchFamily="34" charset="0"/>
              </a:endParaRPr>
            </a:p>
          </p:txBody>
        </p:sp>
        <p:sp>
          <p:nvSpPr>
            <p:cNvPr id="14" name="Rectangle 13"/>
            <p:cNvSpPr/>
            <p:nvPr/>
          </p:nvSpPr>
          <p:spPr bwMode="auto">
            <a:xfrm>
              <a:off x="1827816" y="5684198"/>
              <a:ext cx="457200" cy="88726"/>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15" name="Rectangle 14"/>
            <p:cNvSpPr/>
            <p:nvPr/>
          </p:nvSpPr>
          <p:spPr bwMode="auto">
            <a:xfrm>
              <a:off x="1827681" y="5769052"/>
              <a:ext cx="457200" cy="351334"/>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rgbClr val="FFC000"/>
                </a:solidFill>
                <a:effectLst/>
                <a:latin typeface="Franklin Gothic Medium" pitchFamily="34" charset="0"/>
              </a:endParaRPr>
            </a:p>
          </p:txBody>
        </p:sp>
        <p:sp>
          <p:nvSpPr>
            <p:cNvPr id="17" name="Rectangle 16"/>
            <p:cNvSpPr/>
            <p:nvPr/>
          </p:nvSpPr>
          <p:spPr bwMode="auto">
            <a:xfrm>
              <a:off x="2331873" y="5684198"/>
              <a:ext cx="457200" cy="88726"/>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18" name="Rectangle 17"/>
            <p:cNvSpPr/>
            <p:nvPr/>
          </p:nvSpPr>
          <p:spPr bwMode="auto">
            <a:xfrm>
              <a:off x="2331873" y="5769052"/>
              <a:ext cx="457200" cy="351334"/>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rgbClr val="FFC000"/>
                </a:solidFill>
                <a:effectLst/>
                <a:latin typeface="Franklin Gothic Medium" pitchFamily="34" charset="0"/>
              </a:endParaRPr>
            </a:p>
          </p:txBody>
        </p:sp>
        <p:cxnSp>
          <p:nvCxnSpPr>
            <p:cNvPr id="19" name="Straight Connector 18"/>
            <p:cNvCxnSpPr/>
            <p:nvPr/>
          </p:nvCxnSpPr>
          <p:spPr bwMode="auto">
            <a:xfrm>
              <a:off x="1327139" y="5024092"/>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0" name="Straight Connector 19"/>
            <p:cNvCxnSpPr/>
            <p:nvPr/>
          </p:nvCxnSpPr>
          <p:spPr bwMode="auto">
            <a:xfrm>
              <a:off x="1327139" y="4958124"/>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21" name="TextBox 20"/>
            <p:cNvSpPr txBox="1"/>
            <p:nvPr/>
          </p:nvSpPr>
          <p:spPr>
            <a:xfrm>
              <a:off x="1321999" y="5776993"/>
              <a:ext cx="463170" cy="292388"/>
            </a:xfrm>
            <a:prstGeom prst="rect">
              <a:avLst/>
            </a:prstGeom>
            <a:noFill/>
          </p:spPr>
          <p:txBody>
            <a:bodyPr wrap="square" rtlCol="0">
              <a:spAutoFit/>
            </a:bodyPr>
            <a:lstStyle/>
            <a:p>
              <a:r>
                <a:rPr lang="en-US" sz="600" b="1" dirty="0" smtClean="0">
                  <a:solidFill>
                    <a:schemeClr val="bg1"/>
                  </a:solidFill>
                  <a:latin typeface="Calibri" pitchFamily="34" charset="0"/>
                </a:rPr>
                <a:t>S</a:t>
              </a:r>
              <a:r>
                <a:rPr lang="en-US" sz="600" b="1" baseline="-25000" dirty="0" smtClean="0">
                  <a:solidFill>
                    <a:schemeClr val="bg1"/>
                  </a:solidFill>
                  <a:latin typeface="Calibri" pitchFamily="34" charset="0"/>
                </a:rPr>
                <a:t>1</a:t>
              </a:r>
              <a:endParaRPr lang="en-US" sz="600" b="1" baseline="-25000" dirty="0">
                <a:solidFill>
                  <a:schemeClr val="bg1"/>
                </a:solidFill>
                <a:latin typeface="Calibri" pitchFamily="34" charset="0"/>
              </a:endParaRPr>
            </a:p>
          </p:txBody>
        </p:sp>
        <p:sp>
          <p:nvSpPr>
            <p:cNvPr id="22" name="TextBox 21"/>
            <p:cNvSpPr txBox="1"/>
            <p:nvPr/>
          </p:nvSpPr>
          <p:spPr>
            <a:xfrm>
              <a:off x="1820146" y="5783819"/>
              <a:ext cx="447267" cy="292388"/>
            </a:xfrm>
            <a:prstGeom prst="rect">
              <a:avLst/>
            </a:prstGeom>
            <a:noFill/>
          </p:spPr>
          <p:txBody>
            <a:bodyPr wrap="square" rtlCol="0">
              <a:spAutoFit/>
            </a:bodyPr>
            <a:lstStyle/>
            <a:p>
              <a:r>
                <a:rPr lang="en-US" sz="600" b="1" dirty="0" smtClean="0">
                  <a:solidFill>
                    <a:schemeClr val="bg1"/>
                  </a:solidFill>
                  <a:latin typeface="Calibri" pitchFamily="34" charset="0"/>
                </a:rPr>
                <a:t>S</a:t>
              </a:r>
              <a:r>
                <a:rPr lang="en-US" sz="600" b="1" baseline="-25000" dirty="0" smtClean="0">
                  <a:solidFill>
                    <a:schemeClr val="bg1"/>
                  </a:solidFill>
                  <a:latin typeface="Calibri" pitchFamily="34" charset="0"/>
                </a:rPr>
                <a:t>2</a:t>
              </a:r>
              <a:endParaRPr lang="en-US" sz="600" b="1" baseline="-25000" dirty="0">
                <a:solidFill>
                  <a:schemeClr val="bg1"/>
                </a:solidFill>
                <a:latin typeface="Calibri" pitchFamily="34" charset="0"/>
              </a:endParaRPr>
            </a:p>
          </p:txBody>
        </p:sp>
        <p:sp>
          <p:nvSpPr>
            <p:cNvPr id="23" name="TextBox 22"/>
            <p:cNvSpPr txBox="1"/>
            <p:nvPr/>
          </p:nvSpPr>
          <p:spPr>
            <a:xfrm>
              <a:off x="2338759" y="5783817"/>
              <a:ext cx="424673" cy="292388"/>
            </a:xfrm>
            <a:prstGeom prst="rect">
              <a:avLst/>
            </a:prstGeom>
            <a:noFill/>
          </p:spPr>
          <p:txBody>
            <a:bodyPr wrap="square" rtlCol="0">
              <a:spAutoFit/>
            </a:bodyPr>
            <a:lstStyle/>
            <a:p>
              <a:r>
                <a:rPr lang="en-US" sz="600" b="1" dirty="0" smtClean="0">
                  <a:solidFill>
                    <a:schemeClr val="bg1"/>
                  </a:solidFill>
                  <a:latin typeface="Calibri" pitchFamily="34" charset="0"/>
                </a:rPr>
                <a:t>S</a:t>
              </a:r>
              <a:r>
                <a:rPr lang="en-US" sz="600" b="1" baseline="-25000" dirty="0" smtClean="0">
                  <a:solidFill>
                    <a:schemeClr val="bg1"/>
                  </a:solidFill>
                  <a:latin typeface="Calibri" pitchFamily="34" charset="0"/>
                </a:rPr>
                <a:t>3</a:t>
              </a:r>
              <a:endParaRPr lang="en-US" sz="600" b="1" baseline="-25000" dirty="0">
                <a:solidFill>
                  <a:schemeClr val="bg1"/>
                </a:solidFill>
                <a:latin typeface="Calibri" pitchFamily="34" charset="0"/>
              </a:endParaRPr>
            </a:p>
          </p:txBody>
        </p:sp>
      </p:grpSp>
      <p:grpSp>
        <p:nvGrpSpPr>
          <p:cNvPr id="10" name="Group 53"/>
          <p:cNvGrpSpPr/>
          <p:nvPr/>
        </p:nvGrpSpPr>
        <p:grpSpPr>
          <a:xfrm>
            <a:off x="7592815" y="5296611"/>
            <a:ext cx="1097280" cy="914400"/>
            <a:chOff x="4942842" y="4827232"/>
            <a:chExt cx="1752600" cy="1447800"/>
          </a:xfrm>
        </p:grpSpPr>
        <p:sp>
          <p:nvSpPr>
            <p:cNvPr id="27" name="Rectangle 26"/>
            <p:cNvSpPr/>
            <p:nvPr/>
          </p:nvSpPr>
          <p:spPr bwMode="auto">
            <a:xfrm>
              <a:off x="4942842" y="4827232"/>
              <a:ext cx="1752600" cy="14478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28" name="Rectangle 27"/>
            <p:cNvSpPr/>
            <p:nvPr/>
          </p:nvSpPr>
          <p:spPr bwMode="auto">
            <a:xfrm>
              <a:off x="4942842" y="4827233"/>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dirty="0" smtClean="0">
                <a:ln>
                  <a:noFill/>
                </a:ln>
                <a:solidFill>
                  <a:srgbClr val="C00000"/>
                </a:solidFill>
                <a:effectLst/>
                <a:latin typeface="Franklin Gothic Medium" pitchFamily="34" charset="0"/>
              </a:endParaRPr>
            </a:p>
          </p:txBody>
        </p:sp>
        <p:sp>
          <p:nvSpPr>
            <p:cNvPr id="29" name="Rectangle 28"/>
            <p:cNvSpPr/>
            <p:nvPr/>
          </p:nvSpPr>
          <p:spPr bwMode="auto">
            <a:xfrm>
              <a:off x="5084352" y="5093931"/>
              <a:ext cx="1463040" cy="550299"/>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30" name="Rectangle 29"/>
            <p:cNvSpPr/>
            <p:nvPr/>
          </p:nvSpPr>
          <p:spPr bwMode="auto">
            <a:xfrm>
              <a:off x="6092602" y="5093931"/>
              <a:ext cx="457200" cy="27432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31" name="Rectangle 30"/>
            <p:cNvSpPr/>
            <p:nvPr/>
          </p:nvSpPr>
          <p:spPr bwMode="auto">
            <a:xfrm>
              <a:off x="6092602" y="5370157"/>
              <a:ext cx="457200" cy="27432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grpSp>
          <p:nvGrpSpPr>
            <p:cNvPr id="13" name="Group 109"/>
            <p:cNvGrpSpPr/>
            <p:nvPr/>
          </p:nvGrpSpPr>
          <p:grpSpPr>
            <a:xfrm>
              <a:off x="5084352" y="5687363"/>
              <a:ext cx="457200" cy="436188"/>
              <a:chOff x="866638" y="2390582"/>
              <a:chExt cx="457200" cy="436188"/>
            </a:xfrm>
            <a:solidFill>
              <a:srgbClr val="92D050"/>
            </a:solidFill>
          </p:grpSpPr>
          <p:sp>
            <p:nvSpPr>
              <p:cNvPr id="33" name="Rectangle 32"/>
              <p:cNvSpPr/>
              <p:nvPr/>
            </p:nvSpPr>
            <p:spPr bwMode="auto">
              <a:xfrm>
                <a:off x="86663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dirty="0" smtClean="0">
                  <a:ln>
                    <a:noFill/>
                  </a:ln>
                  <a:solidFill>
                    <a:schemeClr val="tx1"/>
                  </a:solidFill>
                  <a:effectLst/>
                  <a:latin typeface="Franklin Gothic Medium" pitchFamily="34" charset="0"/>
                </a:endParaRPr>
              </a:p>
            </p:txBody>
          </p:sp>
          <p:sp>
            <p:nvSpPr>
              <p:cNvPr id="34" name="Rectangle 33"/>
              <p:cNvSpPr/>
              <p:nvPr/>
            </p:nvSpPr>
            <p:spPr bwMode="auto">
              <a:xfrm>
                <a:off x="86663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dirty="0" smtClean="0">
                  <a:ln>
                    <a:noFill/>
                  </a:ln>
                  <a:solidFill>
                    <a:schemeClr val="tx1"/>
                  </a:solidFill>
                  <a:effectLst/>
                  <a:latin typeface="Franklin Gothic Medium" pitchFamily="34" charset="0"/>
                </a:endParaRPr>
              </a:p>
            </p:txBody>
          </p:sp>
        </p:grpSp>
        <p:grpSp>
          <p:nvGrpSpPr>
            <p:cNvPr id="16" name="Group 112"/>
            <p:cNvGrpSpPr/>
            <p:nvPr/>
          </p:nvGrpSpPr>
          <p:grpSpPr>
            <a:xfrm>
              <a:off x="5588410" y="5687363"/>
              <a:ext cx="457335" cy="436188"/>
              <a:chOff x="1357176" y="2390582"/>
              <a:chExt cx="457335" cy="436188"/>
            </a:xfrm>
            <a:solidFill>
              <a:srgbClr val="92D050"/>
            </a:solidFill>
          </p:grpSpPr>
          <p:sp>
            <p:nvSpPr>
              <p:cNvPr id="36" name="Rectangle 35"/>
              <p:cNvSpPr/>
              <p:nvPr/>
            </p:nvSpPr>
            <p:spPr bwMode="auto">
              <a:xfrm>
                <a:off x="1357311"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37" name="Rectangle 36"/>
              <p:cNvSpPr/>
              <p:nvPr/>
            </p:nvSpPr>
            <p:spPr bwMode="auto">
              <a:xfrm>
                <a:off x="1357176"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grpSp>
        <p:grpSp>
          <p:nvGrpSpPr>
            <p:cNvPr id="24" name="Group 115"/>
            <p:cNvGrpSpPr/>
            <p:nvPr/>
          </p:nvGrpSpPr>
          <p:grpSpPr>
            <a:xfrm>
              <a:off x="6092602" y="5687363"/>
              <a:ext cx="457200" cy="436188"/>
              <a:chOff x="1874888" y="2390582"/>
              <a:chExt cx="457200" cy="436188"/>
            </a:xfrm>
            <a:solidFill>
              <a:srgbClr val="92D050"/>
            </a:solidFill>
          </p:grpSpPr>
          <p:sp>
            <p:nvSpPr>
              <p:cNvPr id="39" name="Rectangle 38"/>
              <p:cNvSpPr/>
              <p:nvPr/>
            </p:nvSpPr>
            <p:spPr bwMode="auto">
              <a:xfrm>
                <a:off x="1874888" y="2390582"/>
                <a:ext cx="457200" cy="88726"/>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sp>
            <p:nvSpPr>
              <p:cNvPr id="40" name="Rectangle 39"/>
              <p:cNvSpPr/>
              <p:nvPr/>
            </p:nvSpPr>
            <p:spPr bwMode="auto">
              <a:xfrm>
                <a:off x="1874888" y="2475436"/>
                <a:ext cx="457200" cy="351334"/>
              </a:xfrm>
              <a:prstGeom prst="rect">
                <a:avLst/>
              </a:prstGeom>
              <a:grp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600" b="0" i="0" u="none" strike="noStrike" cap="none" normalizeH="0" baseline="0" smtClean="0">
                  <a:ln>
                    <a:noFill/>
                  </a:ln>
                  <a:solidFill>
                    <a:schemeClr val="tx1"/>
                  </a:solidFill>
                  <a:effectLst/>
                  <a:latin typeface="Franklin Gothic Medium" pitchFamily="34" charset="0"/>
                </a:endParaRPr>
              </a:p>
            </p:txBody>
          </p:sp>
        </p:grpSp>
        <p:cxnSp>
          <p:nvCxnSpPr>
            <p:cNvPr id="41" name="Straight Connector 40"/>
            <p:cNvCxnSpPr/>
            <p:nvPr/>
          </p:nvCxnSpPr>
          <p:spPr bwMode="auto">
            <a:xfrm>
              <a:off x="5087868" y="5027257"/>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42" name="Straight Connector 41"/>
            <p:cNvCxnSpPr/>
            <p:nvPr/>
          </p:nvCxnSpPr>
          <p:spPr bwMode="auto">
            <a:xfrm>
              <a:off x="5087868" y="4961289"/>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43" name="TextBox 42"/>
            <p:cNvSpPr txBox="1"/>
            <p:nvPr/>
          </p:nvSpPr>
          <p:spPr>
            <a:xfrm>
              <a:off x="5082730" y="5780159"/>
              <a:ext cx="431632" cy="279217"/>
            </a:xfrm>
            <a:prstGeom prst="rect">
              <a:avLst/>
            </a:prstGeom>
            <a:noFill/>
          </p:spPr>
          <p:txBody>
            <a:bodyPr wrap="square" rtlCol="0">
              <a:spAutoFit/>
            </a:bodyPr>
            <a:lstStyle/>
            <a:p>
              <a:r>
                <a:rPr lang="en-US" sz="600" b="1" dirty="0" smtClean="0">
                  <a:solidFill>
                    <a:schemeClr val="bg1"/>
                  </a:solidFill>
                  <a:latin typeface="Calibri" pitchFamily="34" charset="0"/>
                </a:rPr>
                <a:t>S</a:t>
              </a:r>
              <a:r>
                <a:rPr lang="en-US" sz="600" b="1" baseline="-25000" dirty="0" smtClean="0">
                  <a:solidFill>
                    <a:schemeClr val="bg1"/>
                  </a:solidFill>
                  <a:latin typeface="Calibri" pitchFamily="34" charset="0"/>
                </a:rPr>
                <a:t>1</a:t>
              </a:r>
              <a:endParaRPr lang="en-US" sz="600" b="1" baseline="-25000" dirty="0">
                <a:solidFill>
                  <a:schemeClr val="bg1"/>
                </a:solidFill>
                <a:latin typeface="Calibri" pitchFamily="34" charset="0"/>
              </a:endParaRPr>
            </a:p>
          </p:txBody>
        </p:sp>
        <p:sp>
          <p:nvSpPr>
            <p:cNvPr id="44" name="TextBox 43"/>
            <p:cNvSpPr txBox="1"/>
            <p:nvPr/>
          </p:nvSpPr>
          <p:spPr>
            <a:xfrm>
              <a:off x="5580876" y="5786984"/>
              <a:ext cx="468259" cy="279217"/>
            </a:xfrm>
            <a:prstGeom prst="rect">
              <a:avLst/>
            </a:prstGeom>
            <a:noFill/>
          </p:spPr>
          <p:txBody>
            <a:bodyPr wrap="square" rtlCol="0">
              <a:spAutoFit/>
            </a:bodyPr>
            <a:lstStyle/>
            <a:p>
              <a:r>
                <a:rPr lang="en-US" sz="600" b="1" dirty="0" smtClean="0">
                  <a:solidFill>
                    <a:schemeClr val="bg1"/>
                  </a:solidFill>
                  <a:latin typeface="Calibri" pitchFamily="34" charset="0"/>
                </a:rPr>
                <a:t>S</a:t>
              </a:r>
              <a:r>
                <a:rPr lang="en-US" sz="600" b="1" baseline="-25000" dirty="0" smtClean="0">
                  <a:solidFill>
                    <a:schemeClr val="bg1"/>
                  </a:solidFill>
                  <a:latin typeface="Calibri" pitchFamily="34" charset="0"/>
                </a:rPr>
                <a:t>2</a:t>
              </a:r>
              <a:endParaRPr lang="en-US" sz="600" b="1" baseline="-25000" dirty="0">
                <a:solidFill>
                  <a:schemeClr val="bg1"/>
                </a:solidFill>
                <a:latin typeface="Calibri" pitchFamily="34" charset="0"/>
              </a:endParaRPr>
            </a:p>
          </p:txBody>
        </p:sp>
        <p:sp>
          <p:nvSpPr>
            <p:cNvPr id="45" name="TextBox 44"/>
            <p:cNvSpPr txBox="1"/>
            <p:nvPr/>
          </p:nvSpPr>
          <p:spPr>
            <a:xfrm>
              <a:off x="6099488" y="5786982"/>
              <a:ext cx="445290" cy="279217"/>
            </a:xfrm>
            <a:prstGeom prst="rect">
              <a:avLst/>
            </a:prstGeom>
            <a:noFill/>
          </p:spPr>
          <p:txBody>
            <a:bodyPr wrap="square" rtlCol="0">
              <a:spAutoFit/>
            </a:bodyPr>
            <a:lstStyle/>
            <a:p>
              <a:r>
                <a:rPr lang="en-US" sz="600" b="1" dirty="0" smtClean="0">
                  <a:solidFill>
                    <a:schemeClr val="bg1"/>
                  </a:solidFill>
                  <a:latin typeface="Calibri" pitchFamily="34" charset="0"/>
                </a:rPr>
                <a:t>S</a:t>
              </a:r>
              <a:r>
                <a:rPr lang="en-US" sz="600" b="1" baseline="-25000" dirty="0" smtClean="0">
                  <a:solidFill>
                    <a:schemeClr val="bg1"/>
                  </a:solidFill>
                  <a:latin typeface="Calibri" pitchFamily="34" charset="0"/>
                </a:rPr>
                <a:t>3</a:t>
              </a:r>
              <a:endParaRPr lang="en-US" sz="600" b="1" baseline="-25000" dirty="0">
                <a:solidFill>
                  <a:schemeClr val="bg1"/>
                </a:solidFill>
                <a:latin typeface="Calibri" pitchFamily="34" charset="0"/>
              </a:endParaRPr>
            </a:p>
          </p:txBody>
        </p:sp>
        <p:sp>
          <p:nvSpPr>
            <p:cNvPr id="46" name="Rectangle 45"/>
            <p:cNvSpPr/>
            <p:nvPr/>
          </p:nvSpPr>
          <p:spPr bwMode="auto">
            <a:xfrm>
              <a:off x="5128892" y="5137970"/>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600" b="1" i="0" u="none" strike="noStrike" cap="none" normalizeH="0" baseline="0" dirty="0" smtClean="0">
                  <a:ln>
                    <a:noFill/>
                  </a:ln>
                  <a:solidFill>
                    <a:schemeClr val="bg1"/>
                  </a:solidFill>
                  <a:effectLst/>
                  <a:latin typeface="Franklin Gothic Medium" pitchFamily="34" charset="0"/>
                </a:rPr>
                <a:t> Q</a:t>
              </a:r>
              <a:r>
                <a:rPr kumimoji="0" lang="en-US" sz="600" b="1" i="0" u="none" strike="noStrike" cap="none" normalizeH="0" baseline="-25000" dirty="0" smtClean="0">
                  <a:ln>
                    <a:noFill/>
                  </a:ln>
                  <a:solidFill>
                    <a:schemeClr val="bg1"/>
                  </a:solidFill>
                  <a:effectLst/>
                  <a:latin typeface="Franklin Gothic Medium" pitchFamily="34" charset="0"/>
                </a:rPr>
                <a:t>1</a:t>
              </a:r>
            </a:p>
          </p:txBody>
        </p:sp>
        <p:sp>
          <p:nvSpPr>
            <p:cNvPr id="47" name="Rectangle 46"/>
            <p:cNvSpPr/>
            <p:nvPr/>
          </p:nvSpPr>
          <p:spPr bwMode="auto">
            <a:xfrm>
              <a:off x="5128892" y="5359645"/>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600" b="1" i="0" u="none" strike="noStrike" cap="none" normalizeH="0" baseline="0" dirty="0" smtClean="0">
                  <a:ln>
                    <a:noFill/>
                  </a:ln>
                  <a:solidFill>
                    <a:schemeClr val="bg1"/>
                  </a:solidFill>
                  <a:effectLst/>
                  <a:latin typeface="Franklin Gothic Medium" pitchFamily="34" charset="0"/>
                </a:rPr>
                <a:t> Q</a:t>
              </a:r>
              <a:r>
                <a:rPr lang="en-US" sz="600" b="1" baseline="-25000" dirty="0" smtClean="0">
                  <a:solidFill>
                    <a:schemeClr val="bg1"/>
                  </a:solidFill>
                </a:rPr>
                <a:t>2</a:t>
              </a:r>
              <a:endParaRPr kumimoji="0" lang="en-US" sz="600" b="1" i="0" u="none" strike="noStrike" cap="none" normalizeH="0" baseline="-25000" dirty="0" smtClean="0">
                <a:ln>
                  <a:noFill/>
                </a:ln>
                <a:solidFill>
                  <a:schemeClr val="bg1"/>
                </a:solidFill>
                <a:effectLst/>
                <a:latin typeface="Franklin Gothic Medium" pitchFamily="34" charset="0"/>
              </a:endParaRPr>
            </a:p>
          </p:txBody>
        </p:sp>
        <p:sp>
          <p:nvSpPr>
            <p:cNvPr id="48" name="Rectangle 47"/>
            <p:cNvSpPr/>
            <p:nvPr/>
          </p:nvSpPr>
          <p:spPr bwMode="auto">
            <a:xfrm>
              <a:off x="5520767" y="5137970"/>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600" b="1" i="0" u="none" strike="noStrike" cap="none" normalizeH="0" baseline="0" dirty="0" smtClean="0">
                  <a:ln>
                    <a:noFill/>
                  </a:ln>
                  <a:solidFill>
                    <a:schemeClr val="bg1"/>
                  </a:solidFill>
                  <a:effectLst/>
                  <a:latin typeface="Franklin Gothic Medium" pitchFamily="34" charset="0"/>
                </a:rPr>
                <a:t> Q</a:t>
              </a:r>
              <a:r>
                <a:rPr lang="en-US" sz="600" b="1" baseline="-25000" dirty="0" smtClean="0">
                  <a:solidFill>
                    <a:schemeClr val="bg1"/>
                  </a:solidFill>
                </a:rPr>
                <a:t>3</a:t>
              </a:r>
              <a:endParaRPr kumimoji="0" lang="en-US" sz="600" b="1" i="0" u="none" strike="noStrike" cap="none" normalizeH="0" baseline="-25000" dirty="0" smtClean="0">
                <a:ln>
                  <a:noFill/>
                </a:ln>
                <a:solidFill>
                  <a:schemeClr val="bg1"/>
                </a:solidFill>
                <a:effectLst/>
                <a:latin typeface="Franklin Gothic Medium" pitchFamily="34" charset="0"/>
              </a:endParaRPr>
            </a:p>
          </p:txBody>
        </p:sp>
        <p:sp>
          <p:nvSpPr>
            <p:cNvPr id="49" name="Rectangle 48"/>
            <p:cNvSpPr/>
            <p:nvPr/>
          </p:nvSpPr>
          <p:spPr bwMode="auto">
            <a:xfrm>
              <a:off x="5532653" y="5359645"/>
              <a:ext cx="548640" cy="182880"/>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600" b="1" i="0" u="none" strike="noStrike" cap="none" normalizeH="0" baseline="0" dirty="0" smtClean="0">
                  <a:ln>
                    <a:noFill/>
                  </a:ln>
                  <a:solidFill>
                    <a:schemeClr val="bg1"/>
                  </a:solidFill>
                  <a:effectLst/>
                  <a:latin typeface="Franklin Gothic Medium" pitchFamily="34" charset="0"/>
                </a:rPr>
                <a:t> Q</a:t>
              </a:r>
              <a:r>
                <a:rPr lang="en-US" sz="600" b="1" baseline="-25000" dirty="0" smtClean="0">
                  <a:solidFill>
                    <a:schemeClr val="bg1"/>
                  </a:solidFill>
                </a:rPr>
                <a:t>4</a:t>
              </a:r>
              <a:endParaRPr kumimoji="0" lang="en-US" sz="600" b="1" i="0" u="none" strike="noStrike" cap="none" normalizeH="0" baseline="-25000" dirty="0" smtClean="0">
                <a:ln>
                  <a:noFill/>
                </a:ln>
                <a:solidFill>
                  <a:schemeClr val="bg1"/>
                </a:solidFill>
                <a:effectLst/>
                <a:latin typeface="Franklin Gothic Medium" pitchFamily="34" charset="0"/>
              </a:endParaRPr>
            </a:p>
          </p:txBody>
        </p:sp>
      </p:grpSp>
      <p:sp>
        <p:nvSpPr>
          <p:cNvPr id="56" name="TextBox 55"/>
          <p:cNvSpPr txBox="1"/>
          <p:nvPr/>
        </p:nvSpPr>
        <p:spPr>
          <a:xfrm>
            <a:off x="4632385" y="5296611"/>
            <a:ext cx="2918661" cy="898459"/>
          </a:xfrm>
          <a:prstGeom prst="rect">
            <a:avLst/>
          </a:prstGeom>
          <a:noFill/>
        </p:spPr>
        <p:txBody>
          <a:bodyPr wrap="square" lIns="82048" tIns="41025" rIns="82048" bIns="41025" rtlCol="0">
            <a:spAutoFit/>
          </a:bodyPr>
          <a:lstStyle/>
          <a:p>
            <a:r>
              <a:rPr lang="en-US" sz="1100" b="1" dirty="0" smtClean="0">
                <a:solidFill>
                  <a:srgbClr val="C00000"/>
                </a:solidFill>
                <a:latin typeface="Calibri" pitchFamily="34" charset="0"/>
                <a:ea typeface="Arial" pitchFamily="-111" charset="0"/>
                <a:cs typeface="Arial" pitchFamily="34" charset="0"/>
              </a:rPr>
              <a:t>Security Package Selection Tool</a:t>
            </a:r>
            <a:endParaRPr lang="en-US" sz="1050" b="1" dirty="0" smtClean="0">
              <a:solidFill>
                <a:srgbClr val="C00000"/>
              </a:solidFill>
              <a:latin typeface="Calibri" pitchFamily="34" charset="0"/>
              <a:ea typeface="Arial" pitchFamily="-111" charset="0"/>
              <a:cs typeface="Arial" pitchFamily="34" charset="0"/>
            </a:endParaRPr>
          </a:p>
          <a:p>
            <a:r>
              <a:rPr lang="en-US" sz="1050" b="1" dirty="0" smtClean="0">
                <a:solidFill>
                  <a:schemeClr val="tx1">
                    <a:lumMod val="65000"/>
                    <a:lumOff val="35000"/>
                  </a:schemeClr>
                </a:solidFill>
                <a:latin typeface="Calibri" pitchFamily="34" charset="0"/>
                <a:ea typeface="Arial" pitchFamily="-111" charset="0"/>
                <a:cs typeface="Arial" pitchFamily="34" charset="0"/>
              </a:rPr>
              <a:t>Either in partnership with the Online Security video or as a standalone tool, the Security Selection Tool will assess customers’ online usage and recommend a security package. </a:t>
            </a:r>
          </a:p>
        </p:txBody>
      </p:sp>
      <p:sp>
        <p:nvSpPr>
          <p:cNvPr id="57" name="TextBox 56"/>
          <p:cNvSpPr txBox="1"/>
          <p:nvPr/>
        </p:nvSpPr>
        <p:spPr>
          <a:xfrm>
            <a:off x="439947" y="5296611"/>
            <a:ext cx="2851514" cy="1060042"/>
          </a:xfrm>
          <a:prstGeom prst="rect">
            <a:avLst/>
          </a:prstGeom>
          <a:solidFill>
            <a:schemeClr val="bg1"/>
          </a:solidFill>
        </p:spPr>
        <p:txBody>
          <a:bodyPr wrap="square" lIns="82048" tIns="41025" rIns="82048" bIns="41025" rtlCol="0">
            <a:spAutoFit/>
          </a:bodyPr>
          <a:lstStyle/>
          <a:p>
            <a:r>
              <a:rPr lang="en-US" sz="1100" b="1" dirty="0" smtClean="0">
                <a:solidFill>
                  <a:srgbClr val="C00000"/>
                </a:solidFill>
                <a:latin typeface="Calibri" pitchFamily="34" charset="0"/>
                <a:ea typeface="Arial" pitchFamily="-111" charset="0"/>
                <a:cs typeface="Arial" pitchFamily="34" charset="0"/>
              </a:rPr>
              <a:t>Online Security Video</a:t>
            </a:r>
            <a:endParaRPr lang="en-US" sz="1050" b="1" dirty="0" smtClean="0">
              <a:solidFill>
                <a:srgbClr val="C00000"/>
              </a:solidFill>
              <a:latin typeface="Calibri" pitchFamily="34" charset="0"/>
              <a:ea typeface="Arial" pitchFamily="-111" charset="0"/>
              <a:cs typeface="Arial" pitchFamily="34" charset="0"/>
            </a:endParaRPr>
          </a:p>
          <a:p>
            <a:r>
              <a:rPr lang="en-US" sz="1050" b="1" dirty="0" smtClean="0">
                <a:solidFill>
                  <a:schemeClr val="tx1">
                    <a:lumMod val="65000"/>
                    <a:lumOff val="35000"/>
                  </a:schemeClr>
                </a:solidFill>
                <a:latin typeface="Calibri" pitchFamily="34" charset="0"/>
                <a:ea typeface="Arial" pitchFamily="-111" charset="0"/>
                <a:cs typeface="Arial" pitchFamily="34" charset="0"/>
              </a:rPr>
              <a:t>In clear and customer-friendly language the video highlights the advantages of the bank’s security packages. Talks customer through the different threats and matches products to those threats. </a:t>
            </a:r>
          </a:p>
        </p:txBody>
      </p:sp>
      <p:pic>
        <p:nvPicPr>
          <p:cNvPr id="50" name="Picture 2"/>
          <p:cNvPicPr>
            <a:picLocks noChangeAspect="1" noChangeArrowheads="1"/>
          </p:cNvPicPr>
          <p:nvPr/>
        </p:nvPicPr>
        <p:blipFill>
          <a:blip r:embed="rId4" cstate="print"/>
          <a:srcRect/>
          <a:stretch>
            <a:fillRect/>
          </a:stretch>
        </p:blipFill>
        <p:spPr bwMode="auto">
          <a:xfrm>
            <a:off x="381000" y="6400800"/>
            <a:ext cx="502217" cy="274320"/>
          </a:xfrm>
          <a:prstGeom prst="rect">
            <a:avLst/>
          </a:prstGeom>
          <a:noFill/>
          <a:ln w="9525">
            <a:noFill/>
            <a:miter lim="800000"/>
            <a:headEnd/>
            <a:tailEnd/>
          </a:ln>
        </p:spPr>
      </p:pic>
      <p:sp>
        <p:nvSpPr>
          <p:cNvPr id="51" name="TextBox 50"/>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Tree>
    <p:extLst>
      <p:ext uri="{BB962C8B-B14F-4D97-AF65-F5344CB8AC3E}">
        <p14:creationId xmlns:p14="http://schemas.microsoft.com/office/powerpoint/2010/main" val="1949641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Individual Security Package: Heightened Security</a:t>
            </a:r>
            <a:endParaRPr lang="en-US" dirty="0"/>
          </a:p>
        </p:txBody>
      </p:sp>
      <p:sp>
        <p:nvSpPr>
          <p:cNvPr id="11" name="Content Placeholder 10"/>
          <p:cNvSpPr>
            <a:spLocks noGrp="1"/>
          </p:cNvSpPr>
          <p:nvPr>
            <p:ph sz="half" idx="1"/>
          </p:nvPr>
        </p:nvSpPr>
        <p:spPr>
          <a:xfrm>
            <a:off x="914400" y="751114"/>
            <a:ext cx="6457949" cy="744311"/>
          </a:xfrm>
        </p:spPr>
        <p:txBody>
          <a:bodyPr/>
          <a:lstStyle/>
          <a:p>
            <a:pPr marL="0" indent="0">
              <a:buNone/>
            </a:pPr>
            <a:r>
              <a:rPr lang="en-US" sz="1200" b="1" dirty="0" smtClean="0">
                <a:latin typeface="Calibri" pitchFamily="34" charset="0"/>
              </a:rPr>
              <a:t>Security Package Page</a:t>
            </a:r>
            <a:endParaRPr lang="en-US" sz="1200" dirty="0" smtClean="0">
              <a:latin typeface="Calibri" pitchFamily="34" charset="0"/>
            </a:endParaRPr>
          </a:p>
          <a:p>
            <a:pPr marL="0" indent="0">
              <a:spcBef>
                <a:spcPts val="600"/>
              </a:spcBef>
              <a:buNone/>
            </a:pPr>
            <a:r>
              <a:rPr lang="en-US" sz="1200" b="0" dirty="0" smtClean="0">
                <a:latin typeface="Calibri" pitchFamily="34" charset="0"/>
              </a:rPr>
              <a:t>Presents clear, easy-to-understand, comprehensive description of the features included in the selected security package. Also offers at-a-glance views of other available packages. Soft-sell modules to the right allow customers to access in-depth feature information. </a:t>
            </a:r>
            <a:endParaRPr lang="en-US" sz="1200" b="0" dirty="0">
              <a:latin typeface="Calibri" pitchFamily="34" charset="0"/>
            </a:endParaRPr>
          </a:p>
        </p:txBody>
      </p:sp>
      <p:sp>
        <p:nvSpPr>
          <p:cNvPr id="13" name="Content Placeholder 10"/>
          <p:cNvSpPr txBox="1">
            <a:spLocks/>
          </p:cNvSpPr>
          <p:nvPr/>
        </p:nvSpPr>
        <p:spPr bwMode="auto">
          <a:xfrm>
            <a:off x="6728731" y="3325585"/>
            <a:ext cx="1827439" cy="1076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D4001A"/>
              </a:buClr>
              <a:buSzTx/>
              <a:buFontTx/>
              <a:buNone/>
              <a:tabLst/>
              <a:defRPr/>
            </a:pPr>
            <a:r>
              <a:rPr lang="en-US" sz="1050" kern="0" dirty="0" smtClean="0">
                <a:solidFill>
                  <a:srgbClr val="505050"/>
                </a:solidFill>
                <a:latin typeface="Calibri" pitchFamily="34" charset="0"/>
                <a:cs typeface="Calibri" pitchFamily="34" charset="0"/>
              </a:rPr>
              <a:t>Awareness of the specific security products</a:t>
            </a:r>
            <a:endParaRPr kumimoji="0" lang="en-US" sz="1050" b="0" i="0" u="none" strike="noStrike" kern="0" cap="none" spc="0" normalizeH="0" baseline="0" noProof="0" dirty="0">
              <a:ln>
                <a:noFill/>
              </a:ln>
              <a:solidFill>
                <a:srgbClr val="505050"/>
              </a:solidFill>
              <a:effectLst/>
              <a:uLnTx/>
              <a:uFillTx/>
              <a:latin typeface="Calibri" pitchFamily="34" charset="0"/>
              <a:ea typeface="+mn-ea"/>
              <a:cs typeface="Calibri" pitchFamily="34" charset="0"/>
            </a:endParaRPr>
          </a:p>
        </p:txBody>
      </p:sp>
      <p:sp>
        <p:nvSpPr>
          <p:cNvPr id="14" name="Content Placeholder 10"/>
          <p:cNvSpPr txBox="1">
            <a:spLocks/>
          </p:cNvSpPr>
          <p:nvPr/>
        </p:nvSpPr>
        <p:spPr bwMode="auto">
          <a:xfrm>
            <a:off x="805543" y="2486026"/>
            <a:ext cx="1665513" cy="38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D4001A"/>
              </a:buClr>
              <a:buSzTx/>
              <a:buFontTx/>
              <a:buNone/>
              <a:tabLst/>
              <a:defRPr/>
            </a:pPr>
            <a:r>
              <a:rPr lang="en-US" sz="1050" kern="0" dirty="0" smtClean="0">
                <a:solidFill>
                  <a:srgbClr val="505050"/>
                </a:solidFill>
                <a:latin typeface="Calibri" pitchFamily="34" charset="0"/>
                <a:cs typeface="Calibri" pitchFamily="34" charset="0"/>
              </a:rPr>
              <a:t>Products for the Heightened security</a:t>
            </a:r>
            <a:endParaRPr kumimoji="0" lang="en-US" sz="1050" b="0" i="0" u="none" strike="noStrike" kern="0" cap="none" spc="0" normalizeH="0" baseline="0" noProof="0" dirty="0">
              <a:ln>
                <a:noFill/>
              </a:ln>
              <a:solidFill>
                <a:srgbClr val="505050"/>
              </a:solidFill>
              <a:effectLst/>
              <a:uLnTx/>
              <a:uFillTx/>
              <a:latin typeface="Calibri" pitchFamily="34" charset="0"/>
              <a:ea typeface="+mn-ea"/>
              <a:cs typeface="Calibri" pitchFamily="34" charset="0"/>
            </a:endParaRPr>
          </a:p>
        </p:txBody>
      </p:sp>
      <p:sp>
        <p:nvSpPr>
          <p:cNvPr id="15" name="Content Placeholder 10"/>
          <p:cNvSpPr txBox="1">
            <a:spLocks/>
          </p:cNvSpPr>
          <p:nvPr/>
        </p:nvSpPr>
        <p:spPr bwMode="auto">
          <a:xfrm>
            <a:off x="805544" y="3735162"/>
            <a:ext cx="1655989" cy="8572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D4001A"/>
              </a:buClr>
              <a:buSzTx/>
              <a:buFontTx/>
              <a:buNone/>
              <a:tabLst/>
              <a:defRPr/>
            </a:pPr>
            <a:r>
              <a:rPr lang="en-US" sz="1050" kern="0" dirty="0" smtClean="0">
                <a:solidFill>
                  <a:srgbClr val="505050"/>
                </a:solidFill>
                <a:latin typeface="Calibri" pitchFamily="34" charset="0"/>
                <a:cs typeface="Calibri" pitchFamily="34" charset="0"/>
              </a:rPr>
              <a:t>The Maximum security visible to deepen relationships</a:t>
            </a:r>
            <a:endParaRPr kumimoji="0" lang="en-US" sz="1050" b="0" i="0" u="none" strike="noStrike" kern="0" cap="none" spc="0" normalizeH="0" baseline="0" noProof="0" dirty="0">
              <a:ln>
                <a:noFill/>
              </a:ln>
              <a:solidFill>
                <a:srgbClr val="505050"/>
              </a:solidFill>
              <a:effectLst/>
              <a:uLnTx/>
              <a:uFillTx/>
              <a:latin typeface="Calibri" pitchFamily="34" charset="0"/>
              <a:ea typeface="+mn-ea"/>
              <a:cs typeface="Calibri" pitchFamily="34" charset="0"/>
            </a:endParaRPr>
          </a:p>
        </p:txBody>
      </p:sp>
      <p:pic>
        <p:nvPicPr>
          <p:cNvPr id="9" name="Content Placeholder 8" descr="product page-max.jpg"/>
          <p:cNvPicPr>
            <a:picLocks noGrp="1" noChangeAspect="1"/>
          </p:cNvPicPr>
          <p:nvPr>
            <p:ph sz="half" idx="2"/>
          </p:nvPr>
        </p:nvPicPr>
        <p:blipFill>
          <a:blip r:embed="rId2" cstate="print"/>
          <a:stretch>
            <a:fillRect/>
          </a:stretch>
        </p:blipFill>
        <p:spPr>
          <a:xfrm>
            <a:off x="2574470" y="1729906"/>
            <a:ext cx="3837215" cy="4662993"/>
          </a:xfrm>
          <a:ln>
            <a:solidFill>
              <a:schemeClr val="bg1">
                <a:lumMod val="65000"/>
              </a:schemeClr>
            </a:solidFill>
          </a:ln>
        </p:spPr>
      </p:pic>
      <p:pic>
        <p:nvPicPr>
          <p:cNvPr id="10" name="Picture 2"/>
          <p:cNvPicPr>
            <a:picLocks noChangeAspect="1" noChangeArrowheads="1"/>
          </p:cNvPicPr>
          <p:nvPr/>
        </p:nvPicPr>
        <p:blipFill>
          <a:blip r:embed="rId3" cstate="print"/>
          <a:srcRect/>
          <a:stretch>
            <a:fillRect/>
          </a:stretch>
        </p:blipFill>
        <p:spPr bwMode="auto">
          <a:xfrm>
            <a:off x="381000" y="6400800"/>
            <a:ext cx="502217" cy="274320"/>
          </a:xfrm>
          <a:prstGeom prst="rect">
            <a:avLst/>
          </a:prstGeom>
          <a:noFill/>
          <a:ln w="9525">
            <a:noFill/>
            <a:miter lim="800000"/>
            <a:headEnd/>
            <a:tailEnd/>
          </a:ln>
        </p:spPr>
      </p:pic>
      <p:sp>
        <p:nvSpPr>
          <p:cNvPr id="16" name="TextBox 15"/>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2845" y="141514"/>
            <a:ext cx="7617125" cy="471547"/>
          </a:xfrm>
        </p:spPr>
        <p:txBody>
          <a:bodyPr/>
          <a:lstStyle/>
          <a:p>
            <a:r>
              <a:rPr lang="en-US" dirty="0" smtClean="0"/>
              <a:t>Awareness &amp; Education vs. Checklist</a:t>
            </a:r>
            <a:endParaRPr lang="en-US" dirty="0"/>
          </a:p>
        </p:txBody>
      </p:sp>
      <p:sp>
        <p:nvSpPr>
          <p:cNvPr id="12" name="Text Placeholder 11"/>
          <p:cNvSpPr>
            <a:spLocks noGrp="1"/>
          </p:cNvSpPr>
          <p:nvPr>
            <p:ph type="body" idx="1"/>
          </p:nvPr>
        </p:nvSpPr>
        <p:spPr>
          <a:xfrm>
            <a:off x="457199" y="1078302"/>
            <a:ext cx="8160589" cy="1217223"/>
          </a:xfrm>
        </p:spPr>
        <p:txBody>
          <a:bodyPr/>
          <a:lstStyle/>
          <a:p>
            <a:r>
              <a:rPr lang="en-US" sz="1400" b="0" dirty="0" smtClean="0"/>
              <a:t>Online security is complex. For the uninitiated and novice user finding the correct product mix for their level of risk is confusing. Matching products to threats requires a level of expertise the customer doesn’t have. Starting with education and a recommendation tool enables us to answer customer questions as they are asked, and leverages the trust customers already have with Bank of America. Awareness and Education leads to easy-to-understand recommendations .</a:t>
            </a:r>
            <a:endParaRPr lang="en-US" sz="1400" b="0" dirty="0"/>
          </a:p>
        </p:txBody>
      </p:sp>
      <p:pic>
        <p:nvPicPr>
          <p:cNvPr id="11" name="Content Placeholder 3" descr="new_landing-page_8_video.jpg"/>
          <p:cNvPicPr>
            <a:picLocks noGrp="1" noChangeAspect="1"/>
          </p:cNvPicPr>
          <p:nvPr>
            <p:ph sz="half" idx="2"/>
          </p:nvPr>
        </p:nvPicPr>
        <p:blipFill>
          <a:blip r:embed="rId2" cstate="print"/>
          <a:stretch>
            <a:fillRect/>
          </a:stretch>
        </p:blipFill>
        <p:spPr>
          <a:xfrm>
            <a:off x="457301" y="2487973"/>
            <a:ext cx="3999585" cy="3291840"/>
          </a:xfrm>
        </p:spPr>
      </p:pic>
      <p:pic>
        <p:nvPicPr>
          <p:cNvPr id="10" name="Content Placeholder 9" descr="new_landing-page_4.jpg"/>
          <p:cNvPicPr>
            <a:picLocks noGrp="1" noChangeAspect="1"/>
          </p:cNvPicPr>
          <p:nvPr>
            <p:ph sz="quarter" idx="4"/>
          </p:nvPr>
        </p:nvPicPr>
        <p:blipFill>
          <a:blip r:embed="rId3" cstate="print"/>
          <a:stretch>
            <a:fillRect/>
          </a:stretch>
        </p:blipFill>
        <p:spPr>
          <a:xfrm>
            <a:off x="4620204" y="2487973"/>
            <a:ext cx="3999893" cy="3291840"/>
          </a:xfrm>
          <a:prstGeom prst="rect">
            <a:avLst/>
          </a:prstGeom>
          <a:ln>
            <a:solidFill>
              <a:schemeClr val="bg1">
                <a:lumMod val="75000"/>
              </a:schemeClr>
            </a:solidFill>
          </a:ln>
        </p:spPr>
      </p:pic>
      <p:sp>
        <p:nvSpPr>
          <p:cNvPr id="6" name="Slide Number Placeholder 5"/>
          <p:cNvSpPr>
            <a:spLocks noGrp="1"/>
          </p:cNvSpPr>
          <p:nvPr>
            <p:ph type="sldNum" sz="quarter" idx="4294967295"/>
          </p:nvPr>
        </p:nvSpPr>
        <p:spPr>
          <a:xfrm>
            <a:off x="8686800" y="6400800"/>
            <a:ext cx="457200" cy="365125"/>
          </a:xfrm>
          <a:prstGeom prst="rect">
            <a:avLst/>
          </a:prstGeom>
        </p:spPr>
        <p:txBody>
          <a:bodyPr/>
          <a:lstStyle/>
          <a:p>
            <a:fld id="{52C56E09-38A2-4CFB-A4AD-9C29E9C8F5AE}" type="slidenum">
              <a:rPr lang="en-US" smtClean="0"/>
              <a:pPr/>
              <a:t>13</a:t>
            </a:fld>
            <a:endParaRPr lang="en-US" dirty="0"/>
          </a:p>
        </p:txBody>
      </p:sp>
      <p:pic>
        <p:nvPicPr>
          <p:cNvPr id="8" name="Picture 2"/>
          <p:cNvPicPr>
            <a:picLocks noChangeAspect="1" noChangeArrowheads="1"/>
          </p:cNvPicPr>
          <p:nvPr/>
        </p:nvPicPr>
        <p:blipFill>
          <a:blip r:embed="rId4" cstate="print"/>
          <a:srcRect/>
          <a:stretch>
            <a:fillRect/>
          </a:stretch>
        </p:blipFill>
        <p:spPr bwMode="auto">
          <a:xfrm>
            <a:off x="381000" y="6400800"/>
            <a:ext cx="502217" cy="274320"/>
          </a:xfrm>
          <a:prstGeom prst="rect">
            <a:avLst/>
          </a:prstGeom>
          <a:noFill/>
          <a:ln w="9525">
            <a:noFill/>
            <a:miter lim="800000"/>
            <a:headEnd/>
            <a:tailEnd/>
          </a:ln>
        </p:spPr>
      </p:pic>
      <p:sp>
        <p:nvSpPr>
          <p:cNvPr id="9" name="TextBox 8"/>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t>
            </a:r>
            <a:endParaRPr lang="en-US" dirty="0"/>
          </a:p>
        </p:txBody>
      </p:sp>
      <p:sp>
        <p:nvSpPr>
          <p:cNvPr id="6" name="Slide Number Placeholder 5"/>
          <p:cNvSpPr>
            <a:spLocks noGrp="1"/>
          </p:cNvSpPr>
          <p:nvPr>
            <p:ph type="sldNum" sz="quarter" idx="12"/>
          </p:nvPr>
        </p:nvSpPr>
        <p:spPr/>
        <p:txBody>
          <a:bodyPr/>
          <a:lstStyle/>
          <a:p>
            <a:fld id="{52C56E09-38A2-4CFB-A4AD-9C29E9C8F5AE}"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Landscape – Chase </a:t>
            </a:r>
            <a:endParaRPr lang="en-US" dirty="0"/>
          </a:p>
        </p:txBody>
      </p:sp>
      <p:sp>
        <p:nvSpPr>
          <p:cNvPr id="4" name="Slide Number Placeholder 3"/>
          <p:cNvSpPr>
            <a:spLocks noGrp="1"/>
          </p:cNvSpPr>
          <p:nvPr>
            <p:ph type="sldNum" sz="quarter" idx="4294967295"/>
          </p:nvPr>
        </p:nvSpPr>
        <p:spPr>
          <a:xfrm>
            <a:off x="6819900" y="6638925"/>
            <a:ext cx="2324100" cy="219075"/>
          </a:xfrm>
          <a:prstGeom prst="rect">
            <a:avLst/>
          </a:prstGeom>
        </p:spPr>
        <p:txBody>
          <a:bodyPr/>
          <a:lstStyle/>
          <a:p>
            <a:pPr>
              <a:defRPr/>
            </a:pPr>
            <a:fld id="{00B6DDC1-0540-4571-9582-9A8D3C2F0FC5}" type="slidenum">
              <a:rPr lang="en-US" smtClean="0"/>
              <a:pPr>
                <a:defRPr/>
              </a:pPr>
              <a:t>15</a:t>
            </a:fld>
            <a:endParaRPr lang="en-US" dirty="0"/>
          </a:p>
        </p:txBody>
      </p:sp>
      <p:pic>
        <p:nvPicPr>
          <p:cNvPr id="3099" name="Picture 27"/>
          <p:cNvPicPr>
            <a:picLocks noChangeAspect="1" noChangeArrowheads="1"/>
          </p:cNvPicPr>
          <p:nvPr/>
        </p:nvPicPr>
        <p:blipFill>
          <a:blip r:embed="rId2" cstate="print"/>
          <a:srcRect/>
          <a:stretch>
            <a:fillRect/>
          </a:stretch>
        </p:blipFill>
        <p:spPr bwMode="auto">
          <a:xfrm>
            <a:off x="1933904" y="1408387"/>
            <a:ext cx="4603531" cy="2726614"/>
          </a:xfrm>
          <a:prstGeom prst="rect">
            <a:avLst/>
          </a:prstGeom>
          <a:noFill/>
          <a:ln w="9525">
            <a:noFill/>
            <a:miter lim="800000"/>
            <a:headEnd/>
            <a:tailEnd/>
          </a:ln>
        </p:spPr>
      </p:pic>
      <p:sp>
        <p:nvSpPr>
          <p:cNvPr id="42" name="Right Arrow 41"/>
          <p:cNvSpPr/>
          <p:nvPr/>
        </p:nvSpPr>
        <p:spPr>
          <a:xfrm rot="1705516">
            <a:off x="776824" y="2793576"/>
            <a:ext cx="1505422" cy="1042600"/>
          </a:xfrm>
          <a:prstGeom prst="rightArrow">
            <a:avLst/>
          </a:prstGeom>
          <a:solidFill>
            <a:srgbClr val="004EDA"/>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Placement on  home page</a:t>
            </a:r>
          </a:p>
        </p:txBody>
      </p:sp>
      <p:sp>
        <p:nvSpPr>
          <p:cNvPr id="43" name="Right Arrow 42"/>
          <p:cNvSpPr/>
          <p:nvPr/>
        </p:nvSpPr>
        <p:spPr>
          <a:xfrm rot="5400000">
            <a:off x="3626543" y="3988102"/>
            <a:ext cx="851338" cy="484632"/>
          </a:xfrm>
          <a:prstGeom prst="rightArrow">
            <a:avLst/>
          </a:prstGeom>
          <a:solidFill>
            <a:srgbClr val="004EDA"/>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latin typeface="Calibri" pitchFamily="34" charset="0"/>
            </a:endParaRPr>
          </a:p>
        </p:txBody>
      </p:sp>
      <p:pic>
        <p:nvPicPr>
          <p:cNvPr id="3100" name="Picture 28"/>
          <p:cNvPicPr>
            <a:picLocks noChangeAspect="1" noChangeArrowheads="1"/>
          </p:cNvPicPr>
          <p:nvPr/>
        </p:nvPicPr>
        <p:blipFill>
          <a:blip r:embed="rId3" cstate="print"/>
          <a:srcRect/>
          <a:stretch>
            <a:fillRect/>
          </a:stretch>
        </p:blipFill>
        <p:spPr bwMode="auto">
          <a:xfrm>
            <a:off x="2470733" y="4614041"/>
            <a:ext cx="3394039" cy="1854255"/>
          </a:xfrm>
          <a:prstGeom prst="rect">
            <a:avLst/>
          </a:prstGeom>
          <a:noFill/>
          <a:ln w="9525">
            <a:noFill/>
            <a:miter lim="800000"/>
            <a:headEnd/>
            <a:tailEnd/>
          </a:ln>
        </p:spPr>
      </p:pic>
      <p:sp>
        <p:nvSpPr>
          <p:cNvPr id="50" name="TextBox 49"/>
          <p:cNvSpPr txBox="1"/>
          <p:nvPr/>
        </p:nvSpPr>
        <p:spPr>
          <a:xfrm>
            <a:off x="1072055" y="956442"/>
            <a:ext cx="7126014" cy="276999"/>
          </a:xfrm>
          <a:prstGeom prst="rect">
            <a:avLst/>
          </a:prstGeom>
          <a:noFill/>
        </p:spPr>
        <p:txBody>
          <a:bodyPr wrap="square" rtlCol="0">
            <a:spAutoFit/>
          </a:bodyPr>
          <a:lstStyle/>
          <a:p>
            <a:r>
              <a:rPr lang="en-US" sz="1200" b="1" dirty="0" smtClean="0"/>
              <a:t>Customers only make one click to find Security Center page</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Landscape - Wells Fargo</a:t>
            </a:r>
            <a:endParaRPr lang="en-US" dirty="0"/>
          </a:p>
        </p:txBody>
      </p:sp>
      <p:sp>
        <p:nvSpPr>
          <p:cNvPr id="4" name="Slide Number Placeholder 3"/>
          <p:cNvSpPr>
            <a:spLocks noGrp="1"/>
          </p:cNvSpPr>
          <p:nvPr>
            <p:ph type="sldNum" sz="quarter" idx="4294967295"/>
          </p:nvPr>
        </p:nvSpPr>
        <p:spPr>
          <a:xfrm>
            <a:off x="6819900" y="6638925"/>
            <a:ext cx="2324100" cy="219075"/>
          </a:xfrm>
          <a:prstGeom prst="rect">
            <a:avLst/>
          </a:prstGeom>
        </p:spPr>
        <p:txBody>
          <a:bodyPr/>
          <a:lstStyle/>
          <a:p>
            <a:pPr>
              <a:defRPr/>
            </a:pPr>
            <a:fld id="{00B6DDC1-0540-4571-9582-9A8D3C2F0FC5}" type="slidenum">
              <a:rPr lang="en-US" smtClean="0"/>
              <a:pPr>
                <a:defRPr/>
              </a:pPr>
              <a:t>16</a:t>
            </a:fld>
            <a:endParaRPr lang="en-US" dirty="0"/>
          </a:p>
        </p:txBody>
      </p:sp>
      <p:sp>
        <p:nvSpPr>
          <p:cNvPr id="5" name="Right Arrow 4"/>
          <p:cNvSpPr/>
          <p:nvPr/>
        </p:nvSpPr>
        <p:spPr>
          <a:xfrm rot="1828689">
            <a:off x="118075" y="2377955"/>
            <a:ext cx="1452205" cy="861202"/>
          </a:xfrm>
          <a:prstGeom prst="rightArrow">
            <a:avLst/>
          </a:prstGeom>
          <a:solidFill>
            <a:srgbClr val="92D05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Placement on home page</a:t>
            </a:r>
          </a:p>
        </p:txBody>
      </p:sp>
      <p:pic>
        <p:nvPicPr>
          <p:cNvPr id="6" name="Picture 30"/>
          <p:cNvPicPr>
            <a:picLocks noChangeAspect="1" noChangeArrowheads="1"/>
          </p:cNvPicPr>
          <p:nvPr/>
        </p:nvPicPr>
        <p:blipFill>
          <a:blip r:embed="rId2" cstate="print"/>
          <a:srcRect/>
          <a:stretch>
            <a:fillRect/>
          </a:stretch>
        </p:blipFill>
        <p:spPr bwMode="auto">
          <a:xfrm>
            <a:off x="1460938" y="1437082"/>
            <a:ext cx="2308612" cy="2075837"/>
          </a:xfrm>
          <a:prstGeom prst="rect">
            <a:avLst/>
          </a:prstGeom>
          <a:noFill/>
          <a:ln w="9525">
            <a:noFill/>
            <a:miter lim="800000"/>
            <a:headEnd/>
            <a:tailEnd/>
          </a:ln>
        </p:spPr>
      </p:pic>
      <p:pic>
        <p:nvPicPr>
          <p:cNvPr id="7" name="Picture 31"/>
          <p:cNvPicPr>
            <a:picLocks noChangeAspect="1" noChangeArrowheads="1"/>
          </p:cNvPicPr>
          <p:nvPr/>
        </p:nvPicPr>
        <p:blipFill>
          <a:blip r:embed="rId3" cstate="print"/>
          <a:srcRect/>
          <a:stretch>
            <a:fillRect/>
          </a:stretch>
        </p:blipFill>
        <p:spPr bwMode="auto">
          <a:xfrm>
            <a:off x="1387366" y="4487918"/>
            <a:ext cx="2606565" cy="1923392"/>
          </a:xfrm>
          <a:prstGeom prst="rect">
            <a:avLst/>
          </a:prstGeom>
          <a:noFill/>
          <a:ln w="9525">
            <a:noFill/>
            <a:miter lim="800000"/>
            <a:headEnd/>
            <a:tailEnd/>
          </a:ln>
        </p:spPr>
      </p:pic>
      <p:sp>
        <p:nvSpPr>
          <p:cNvPr id="8" name="Right Arrow 7"/>
          <p:cNvSpPr/>
          <p:nvPr/>
        </p:nvSpPr>
        <p:spPr>
          <a:xfrm rot="5400000">
            <a:off x="2228666" y="3772639"/>
            <a:ext cx="1072054" cy="484632"/>
          </a:xfrm>
          <a:prstGeom prst="rightArrow">
            <a:avLst/>
          </a:prstGeom>
          <a:solidFill>
            <a:srgbClr val="92D05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Calibri" pitchFamily="34" charset="0"/>
            </a:endParaRPr>
          </a:p>
        </p:txBody>
      </p:sp>
      <p:pic>
        <p:nvPicPr>
          <p:cNvPr id="9" name="Picture 32"/>
          <p:cNvPicPr>
            <a:picLocks noChangeAspect="1" noChangeArrowheads="1"/>
          </p:cNvPicPr>
          <p:nvPr/>
        </p:nvPicPr>
        <p:blipFill>
          <a:blip r:embed="rId4" cstate="print"/>
          <a:srcRect/>
          <a:stretch>
            <a:fillRect/>
          </a:stretch>
        </p:blipFill>
        <p:spPr bwMode="auto">
          <a:xfrm>
            <a:off x="4750675" y="1343420"/>
            <a:ext cx="2837794" cy="2366732"/>
          </a:xfrm>
          <a:prstGeom prst="rect">
            <a:avLst/>
          </a:prstGeom>
          <a:noFill/>
          <a:ln w="9525">
            <a:noFill/>
            <a:miter lim="800000"/>
            <a:headEnd/>
            <a:tailEnd/>
          </a:ln>
        </p:spPr>
      </p:pic>
      <p:sp>
        <p:nvSpPr>
          <p:cNvPr id="10" name="Right Arrow 9"/>
          <p:cNvSpPr/>
          <p:nvPr/>
        </p:nvSpPr>
        <p:spPr>
          <a:xfrm rot="18416446">
            <a:off x="3658563" y="3984863"/>
            <a:ext cx="1763811" cy="484632"/>
          </a:xfrm>
          <a:prstGeom prst="rightArrow">
            <a:avLst/>
          </a:prstGeom>
          <a:solidFill>
            <a:srgbClr val="92D05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Calibri" pitchFamily="34" charset="0"/>
            </a:endParaRPr>
          </a:p>
        </p:txBody>
      </p:sp>
      <p:pic>
        <p:nvPicPr>
          <p:cNvPr id="43010" name="Picture 2"/>
          <p:cNvPicPr>
            <a:picLocks noChangeAspect="1" noChangeArrowheads="1"/>
          </p:cNvPicPr>
          <p:nvPr/>
        </p:nvPicPr>
        <p:blipFill>
          <a:blip r:embed="rId5" cstate="print"/>
          <a:srcRect/>
          <a:stretch>
            <a:fillRect/>
          </a:stretch>
        </p:blipFill>
        <p:spPr bwMode="auto">
          <a:xfrm>
            <a:off x="5213131" y="4527269"/>
            <a:ext cx="3188368" cy="1705858"/>
          </a:xfrm>
          <a:prstGeom prst="rect">
            <a:avLst/>
          </a:prstGeom>
          <a:noFill/>
          <a:ln w="9525">
            <a:noFill/>
            <a:miter lim="800000"/>
            <a:headEnd/>
            <a:tailEnd/>
          </a:ln>
        </p:spPr>
      </p:pic>
      <p:sp>
        <p:nvSpPr>
          <p:cNvPr id="12" name="Right Arrow 11"/>
          <p:cNvSpPr/>
          <p:nvPr/>
        </p:nvSpPr>
        <p:spPr>
          <a:xfrm rot="5400000">
            <a:off x="5944073" y="3861977"/>
            <a:ext cx="1072054" cy="484632"/>
          </a:xfrm>
          <a:prstGeom prst="rightArrow">
            <a:avLst/>
          </a:prstGeom>
          <a:solidFill>
            <a:srgbClr val="92D05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Calibri" pitchFamily="34" charset="0"/>
            </a:endParaRPr>
          </a:p>
        </p:txBody>
      </p:sp>
      <p:sp>
        <p:nvSpPr>
          <p:cNvPr id="13" name="Rectangle 12"/>
          <p:cNvSpPr/>
          <p:nvPr/>
        </p:nvSpPr>
        <p:spPr>
          <a:xfrm>
            <a:off x="1371600" y="708723"/>
            <a:ext cx="6237890" cy="461665"/>
          </a:xfrm>
          <a:prstGeom prst="rect">
            <a:avLst/>
          </a:prstGeom>
        </p:spPr>
        <p:txBody>
          <a:bodyPr wrap="square">
            <a:spAutoFit/>
          </a:bodyPr>
          <a:lstStyle/>
          <a:p>
            <a:r>
              <a:rPr lang="en-US" sz="1200" b="1" dirty="0" smtClean="0"/>
              <a:t>Customers face a minimum of 3 clicks to find Online Security page – no dedicated Security Solutions page</a:t>
            </a:r>
            <a:endParaRPr lang="en-US" sz="12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and Non-Digital Channel Placements</a:t>
            </a:r>
            <a:endParaRPr lang="en-US" dirty="0"/>
          </a:p>
        </p:txBody>
      </p:sp>
      <p:graphicFrame>
        <p:nvGraphicFramePr>
          <p:cNvPr id="7" name="Content Placeholder 6"/>
          <p:cNvGraphicFramePr>
            <a:graphicFrameLocks noGrp="1"/>
          </p:cNvGraphicFramePr>
          <p:nvPr>
            <p:ph sz="half" idx="1"/>
          </p:nvPr>
        </p:nvGraphicFramePr>
        <p:xfrm>
          <a:off x="438150" y="1573213"/>
          <a:ext cx="2633663" cy="3799840"/>
        </p:xfrm>
        <a:graphic>
          <a:graphicData uri="http://schemas.openxmlformats.org/drawingml/2006/table">
            <a:tbl>
              <a:tblPr firstRow="1" bandRow="1">
                <a:tableStyleId>{21E4AEA4-8DFA-4A89-87EB-49C32662AFE0}</a:tableStyleId>
              </a:tblPr>
              <a:tblGrid>
                <a:gridCol w="2633663"/>
              </a:tblGrid>
              <a:tr h="370840">
                <a:tc>
                  <a:txBody>
                    <a:bodyPr/>
                    <a:lstStyle/>
                    <a:p>
                      <a:r>
                        <a:rPr lang="en-US" sz="1600" dirty="0" smtClean="0">
                          <a:latin typeface="Calibri" pitchFamily="34" charset="0"/>
                        </a:rPr>
                        <a:t>Onsite</a:t>
                      </a:r>
                      <a:r>
                        <a:rPr lang="en-US" sz="1600" baseline="0" dirty="0" smtClean="0">
                          <a:latin typeface="Calibri" pitchFamily="34" charset="0"/>
                        </a:rPr>
                        <a:t> </a:t>
                      </a:r>
                      <a:r>
                        <a:rPr lang="en-US" sz="1200" baseline="0" dirty="0" smtClean="0">
                          <a:latin typeface="Calibri" pitchFamily="34" charset="0"/>
                        </a:rPr>
                        <a:t>(BAC.com &amp; Solutions.com)</a:t>
                      </a:r>
                      <a:endParaRPr lang="en-US" sz="1600" dirty="0">
                        <a:latin typeface="Calibri" pitchFamily="34" charset="0"/>
                      </a:endParaRPr>
                    </a:p>
                  </a:txBody>
                  <a:tcPr/>
                </a:tc>
              </a:tr>
              <a:tr h="370840">
                <a:tc>
                  <a:txBody>
                    <a:bodyPr/>
                    <a:lstStyle/>
                    <a:p>
                      <a:r>
                        <a:rPr lang="en-US" sz="1400" dirty="0" smtClean="0">
                          <a:latin typeface="Calibri" pitchFamily="34" charset="0"/>
                        </a:rPr>
                        <a:t>Standard Campaign: </a:t>
                      </a:r>
                    </a:p>
                    <a:p>
                      <a:r>
                        <a:rPr lang="en-US" sz="1400" dirty="0" smtClean="0">
                          <a:latin typeface="Calibri" pitchFamily="34" charset="0"/>
                        </a:rPr>
                        <a:t>BAC.com</a:t>
                      </a:r>
                    </a:p>
                    <a:p>
                      <a:pPr marL="177800" indent="-109538">
                        <a:buFont typeface="Arial" pitchFamily="34" charset="0"/>
                        <a:buChar char="•"/>
                      </a:pPr>
                      <a:r>
                        <a:rPr lang="en-US" sz="1400" dirty="0" smtClean="0">
                          <a:latin typeface="Calibri" pitchFamily="34" charset="0"/>
                        </a:rPr>
                        <a:t>Home Page</a:t>
                      </a:r>
                      <a:r>
                        <a:rPr lang="en-US" sz="1400" baseline="0" dirty="0" smtClean="0">
                          <a:latin typeface="Calibri" pitchFamily="34" charset="0"/>
                        </a:rPr>
                        <a:t> Masthead</a:t>
                      </a:r>
                    </a:p>
                    <a:p>
                      <a:pPr marL="177800" indent="-109538">
                        <a:buFont typeface="Arial" pitchFamily="34" charset="0"/>
                        <a:buChar char="•"/>
                      </a:pPr>
                      <a:r>
                        <a:rPr lang="en-US" sz="1400" baseline="0" dirty="0" smtClean="0">
                          <a:latin typeface="Calibri" pitchFamily="34" charset="0"/>
                        </a:rPr>
                        <a:t>Marketing/Product Strips</a:t>
                      </a:r>
                    </a:p>
                    <a:p>
                      <a:pPr marL="177800" indent="-109538">
                        <a:buFont typeface="Arial" pitchFamily="34" charset="0"/>
                        <a:buChar char="•"/>
                      </a:pPr>
                      <a:r>
                        <a:rPr lang="en-US" sz="1400" baseline="0" dirty="0" smtClean="0">
                          <a:latin typeface="Calibri" pitchFamily="34" charset="0"/>
                        </a:rPr>
                        <a:t>Landing page</a:t>
                      </a:r>
                    </a:p>
                    <a:p>
                      <a:pPr marL="177800" indent="-109538">
                        <a:buFont typeface="Arial" pitchFamily="34" charset="0"/>
                        <a:buChar char="•"/>
                      </a:pPr>
                      <a:r>
                        <a:rPr lang="en-US" sz="1400" baseline="0" dirty="0" smtClean="0">
                          <a:latin typeface="Calibri" pitchFamily="34" charset="0"/>
                        </a:rPr>
                        <a:t>SASO</a:t>
                      </a:r>
                    </a:p>
                    <a:p>
                      <a:pPr marL="177800" indent="-109538">
                        <a:buFont typeface="Arial" pitchFamily="34" charset="0"/>
                        <a:buChar char="•"/>
                      </a:pPr>
                      <a:r>
                        <a:rPr lang="en-US" sz="1400" baseline="0" dirty="0" smtClean="0">
                          <a:latin typeface="Calibri" pitchFamily="34" charset="0"/>
                        </a:rPr>
                        <a:t>TOLA</a:t>
                      </a:r>
                    </a:p>
                    <a:p>
                      <a:pPr marL="0" indent="0">
                        <a:buFont typeface="Arial" pitchFamily="34" charset="0"/>
                        <a:buNone/>
                      </a:pPr>
                      <a:r>
                        <a:rPr lang="en-US" sz="1400" baseline="0" dirty="0" smtClean="0">
                          <a:latin typeface="Calibri" pitchFamily="34" charset="0"/>
                        </a:rPr>
                        <a:t>On-Boarding Site &amp; SASOs</a:t>
                      </a:r>
                    </a:p>
                  </a:txBody>
                  <a:tcPr/>
                </a:tc>
              </a:tr>
              <a:tr h="370840">
                <a:tc>
                  <a:txBody>
                    <a:bodyPr/>
                    <a:lstStyle/>
                    <a:p>
                      <a:r>
                        <a:rPr lang="en-US" sz="1400" dirty="0" smtClean="0">
                          <a:latin typeface="Calibri" pitchFamily="34" charset="0"/>
                        </a:rPr>
                        <a:t>Integration (links) </a:t>
                      </a:r>
                      <a:r>
                        <a:rPr lang="en-US" sz="1400" baseline="0" dirty="0" smtClean="0">
                          <a:latin typeface="Calibri" pitchFamily="34" charset="0"/>
                        </a:rPr>
                        <a:t>into site content  on Accounts pages</a:t>
                      </a:r>
                      <a:endParaRPr lang="en-US" sz="1400" dirty="0">
                        <a:latin typeface="Calibri" pitchFamily="34" charset="0"/>
                      </a:endParaRPr>
                    </a:p>
                  </a:txBody>
                  <a:tcPr/>
                </a:tc>
              </a:tr>
              <a:tr h="370840">
                <a:tc>
                  <a:txBody>
                    <a:bodyPr/>
                    <a:lstStyle/>
                    <a:p>
                      <a:r>
                        <a:rPr lang="en-US" sz="1400" dirty="0" smtClean="0">
                          <a:latin typeface="Calibri" pitchFamily="34" charset="0"/>
                        </a:rPr>
                        <a:t>Natural Search Optimization</a:t>
                      </a:r>
                      <a:endParaRPr lang="en-US" sz="1400" baseline="0" dirty="0" smtClean="0">
                        <a:latin typeface="Calibri" pitchFamily="34" charset="0"/>
                      </a:endParaRPr>
                    </a:p>
                  </a:txBody>
                  <a:tcPr/>
                </a:tc>
              </a:tr>
              <a:tr h="370840">
                <a:tc>
                  <a:txBody>
                    <a:bodyPr/>
                    <a:lstStyle/>
                    <a:p>
                      <a:r>
                        <a:rPr lang="en-US" sz="1400" baseline="0" dirty="0" smtClean="0">
                          <a:latin typeface="Calibri" pitchFamily="34" charset="0"/>
                        </a:rPr>
                        <a:t>Solutions Site</a:t>
                      </a:r>
                    </a:p>
                  </a:txBody>
                  <a:tcPr/>
                </a:tc>
              </a:tr>
              <a:tr h="370840">
                <a:tc>
                  <a:txBody>
                    <a:bodyPr/>
                    <a:lstStyle/>
                    <a:p>
                      <a:r>
                        <a:rPr lang="en-US" sz="1400" baseline="0" dirty="0" err="1" smtClean="0">
                          <a:latin typeface="Calibri" pitchFamily="34" charset="0"/>
                        </a:rPr>
                        <a:t>BofA_Tips</a:t>
                      </a:r>
                      <a:r>
                        <a:rPr lang="en-US" sz="1400" baseline="0" dirty="0" smtClean="0">
                          <a:latin typeface="Calibri" pitchFamily="34" charset="0"/>
                        </a:rPr>
                        <a:t> on Security</a:t>
                      </a:r>
                    </a:p>
                  </a:txBody>
                  <a:tcPr/>
                </a:tc>
              </a:tr>
            </a:tbl>
          </a:graphicData>
        </a:graphic>
      </p:graphicFrame>
      <p:sp>
        <p:nvSpPr>
          <p:cNvPr id="6" name="Slide Number Placeholder 5"/>
          <p:cNvSpPr>
            <a:spLocks noGrp="1"/>
          </p:cNvSpPr>
          <p:nvPr>
            <p:ph type="sldNum" sz="quarter" idx="12"/>
          </p:nvPr>
        </p:nvSpPr>
        <p:spPr/>
        <p:txBody>
          <a:bodyPr/>
          <a:lstStyle/>
          <a:p>
            <a:fld id="{52C56E09-38A2-4CFB-A4AD-9C29E9C8F5AE}" type="slidenum">
              <a:rPr lang="en-US" smtClean="0"/>
              <a:pPr/>
              <a:t>17</a:t>
            </a:fld>
            <a:endParaRPr lang="en-US" dirty="0"/>
          </a:p>
        </p:txBody>
      </p:sp>
      <p:graphicFrame>
        <p:nvGraphicFramePr>
          <p:cNvPr id="9" name="Content Placeholder 6"/>
          <p:cNvGraphicFramePr>
            <a:graphicFrameLocks noGrp="1"/>
          </p:cNvGraphicFramePr>
          <p:nvPr>
            <p:ph sz="half" idx="2"/>
          </p:nvPr>
        </p:nvGraphicFramePr>
        <p:xfrm>
          <a:off x="6034088" y="1573213"/>
          <a:ext cx="2633663" cy="2519679"/>
        </p:xfrm>
        <a:graphic>
          <a:graphicData uri="http://schemas.openxmlformats.org/drawingml/2006/table">
            <a:tbl>
              <a:tblPr firstRow="1" bandRow="1">
                <a:tableStyleId>{F5AB1C69-6EDB-4FF4-983F-18BD219EF322}</a:tableStyleId>
              </a:tblPr>
              <a:tblGrid>
                <a:gridCol w="2633663"/>
              </a:tblGrid>
              <a:tr h="370840">
                <a:tc>
                  <a:txBody>
                    <a:bodyPr/>
                    <a:lstStyle/>
                    <a:p>
                      <a:r>
                        <a:rPr lang="en-US" sz="1600" dirty="0" smtClean="0">
                          <a:latin typeface="Calibri" pitchFamily="34" charset="0"/>
                        </a:rPr>
                        <a:t>Non</a:t>
                      </a:r>
                      <a:r>
                        <a:rPr lang="en-US" sz="1600" baseline="0" dirty="0" smtClean="0">
                          <a:latin typeface="Calibri" pitchFamily="34" charset="0"/>
                        </a:rPr>
                        <a:t> Digital Media</a:t>
                      </a:r>
                      <a:endParaRPr lang="en-US" sz="1600" dirty="0">
                        <a:latin typeface="Calibri" pitchFamily="34" charset="0"/>
                      </a:endParaRPr>
                    </a:p>
                  </a:txBody>
                  <a:tcPr/>
                </a:tc>
              </a:tr>
              <a:tr h="370840">
                <a:tc>
                  <a:txBody>
                    <a:bodyPr/>
                    <a:lstStyle/>
                    <a:p>
                      <a:r>
                        <a:rPr lang="en-US" sz="1400" dirty="0" smtClean="0">
                          <a:latin typeface="Calibri" pitchFamily="34" charset="0"/>
                        </a:rPr>
                        <a:t>Banking Center</a:t>
                      </a:r>
                      <a:endParaRPr lang="en-US" sz="1400" dirty="0">
                        <a:latin typeface="Calibri" pitchFamily="34" charset="0"/>
                      </a:endParaRPr>
                    </a:p>
                  </a:txBody>
                  <a:tcPr/>
                </a:tc>
              </a:tr>
              <a:tr h="370840">
                <a:tc>
                  <a:txBody>
                    <a:bodyPr/>
                    <a:lstStyle/>
                    <a:p>
                      <a:r>
                        <a:rPr lang="en-US" sz="1400" dirty="0" smtClean="0">
                          <a:latin typeface="Calibri" pitchFamily="34" charset="0"/>
                        </a:rPr>
                        <a:t>Associate</a:t>
                      </a:r>
                      <a:r>
                        <a:rPr lang="en-US" sz="1400" baseline="0" dirty="0" smtClean="0">
                          <a:latin typeface="Calibri" pitchFamily="34" charset="0"/>
                        </a:rPr>
                        <a:t> Communication</a:t>
                      </a:r>
                      <a:endParaRPr lang="en-US" sz="1400" dirty="0">
                        <a:latin typeface="Calibri" pitchFamily="34" charset="0"/>
                      </a:endParaRPr>
                    </a:p>
                  </a:txBody>
                  <a:tcPr/>
                </a:tc>
              </a:tr>
              <a:tr h="370840">
                <a:tc>
                  <a:txBody>
                    <a:bodyPr/>
                    <a:lstStyle/>
                    <a:p>
                      <a:r>
                        <a:rPr lang="en-US" sz="1400" dirty="0" smtClean="0">
                          <a:latin typeface="Calibri" pitchFamily="34" charset="0"/>
                        </a:rPr>
                        <a:t>Direct Response</a:t>
                      </a:r>
                      <a:r>
                        <a:rPr lang="en-US" sz="1400" baseline="0" dirty="0" smtClean="0">
                          <a:latin typeface="Calibri" pitchFamily="34" charset="0"/>
                        </a:rPr>
                        <a:t>: Existing Customer </a:t>
                      </a:r>
                      <a:r>
                        <a:rPr lang="en-US" sz="1400" dirty="0" smtClean="0">
                          <a:latin typeface="Calibri" pitchFamily="34" charset="0"/>
                        </a:rPr>
                        <a:t>Statements</a:t>
                      </a:r>
                      <a:r>
                        <a:rPr lang="en-US" sz="1400" baseline="0" dirty="0" smtClean="0">
                          <a:latin typeface="Calibri" pitchFamily="34" charset="0"/>
                        </a:rPr>
                        <a:t> Channel</a:t>
                      </a:r>
                    </a:p>
                  </a:txBody>
                  <a:tcPr/>
                </a:tc>
              </a:tr>
              <a:tr h="370840">
                <a:tc>
                  <a:txBody>
                    <a:bodyPr/>
                    <a:lstStyle/>
                    <a:p>
                      <a:r>
                        <a:rPr lang="en-US" sz="1400" baseline="0" dirty="0" smtClean="0">
                          <a:latin typeface="Calibri" pitchFamily="34" charset="0"/>
                        </a:rPr>
                        <a:t>Existing Customer Communication</a:t>
                      </a:r>
                    </a:p>
                  </a:txBody>
                  <a:tcPr/>
                </a:tc>
              </a:tr>
              <a:tr h="370840">
                <a:tc>
                  <a:txBody>
                    <a:bodyPr/>
                    <a:lstStyle/>
                    <a:p>
                      <a:r>
                        <a:rPr lang="en-US" sz="1400" baseline="0" dirty="0" smtClean="0">
                          <a:latin typeface="Calibri" pitchFamily="34" charset="0"/>
                        </a:rPr>
                        <a:t>IVR/VRU on Hold Message</a:t>
                      </a:r>
                    </a:p>
                  </a:txBody>
                  <a:tcPr/>
                </a:tc>
              </a:tr>
            </a:tbl>
          </a:graphicData>
        </a:graphic>
      </p:graphicFrame>
      <p:graphicFrame>
        <p:nvGraphicFramePr>
          <p:cNvPr id="10" name="Content Placeholder 6"/>
          <p:cNvGraphicFramePr>
            <a:graphicFrameLocks noGrp="1"/>
          </p:cNvGraphicFramePr>
          <p:nvPr>
            <p:ph sz="half" idx="13"/>
          </p:nvPr>
        </p:nvGraphicFramePr>
        <p:xfrm>
          <a:off x="3238500" y="1573213"/>
          <a:ext cx="2633663" cy="1854200"/>
        </p:xfrm>
        <a:graphic>
          <a:graphicData uri="http://schemas.openxmlformats.org/drawingml/2006/table">
            <a:tbl>
              <a:tblPr firstRow="1" bandRow="1">
                <a:tableStyleId>{5C22544A-7EE6-4342-B048-85BDC9FD1C3A}</a:tableStyleId>
              </a:tblPr>
              <a:tblGrid>
                <a:gridCol w="2633663"/>
              </a:tblGrid>
              <a:tr h="370840">
                <a:tc>
                  <a:txBody>
                    <a:bodyPr/>
                    <a:lstStyle/>
                    <a:p>
                      <a:r>
                        <a:rPr lang="en-US" sz="1600" dirty="0" smtClean="0">
                          <a:latin typeface="Calibri" pitchFamily="34" charset="0"/>
                        </a:rPr>
                        <a:t>Off</a:t>
                      </a:r>
                      <a:r>
                        <a:rPr lang="en-US" sz="1600" baseline="0" dirty="0" smtClean="0">
                          <a:latin typeface="Calibri" pitchFamily="34" charset="0"/>
                        </a:rPr>
                        <a:t> Site</a:t>
                      </a:r>
                      <a:endParaRPr lang="en-US" sz="1600" dirty="0">
                        <a:latin typeface="Calibri" pitchFamily="34" charset="0"/>
                      </a:endParaRPr>
                    </a:p>
                  </a:txBody>
                  <a:tcPr/>
                </a:tc>
              </a:tr>
              <a:tr h="370840">
                <a:tc>
                  <a:txBody>
                    <a:bodyPr/>
                    <a:lstStyle/>
                    <a:p>
                      <a:r>
                        <a:rPr lang="en-US" sz="1400" dirty="0" smtClean="0">
                          <a:latin typeface="Calibri" pitchFamily="34" charset="0"/>
                        </a:rPr>
                        <a:t>ATM</a:t>
                      </a:r>
                      <a:endParaRPr lang="en-US" sz="1400" dirty="0">
                        <a:latin typeface="Calibri" pitchFamily="34" charset="0"/>
                      </a:endParaRPr>
                    </a:p>
                  </a:txBody>
                  <a:tcPr/>
                </a:tc>
              </a:tr>
              <a:tr h="370840">
                <a:tc>
                  <a:txBody>
                    <a:bodyPr/>
                    <a:lstStyle/>
                    <a:p>
                      <a:r>
                        <a:rPr lang="en-US" sz="1400" dirty="0" smtClean="0">
                          <a:latin typeface="Calibri" pitchFamily="34" charset="0"/>
                        </a:rPr>
                        <a:t>DCN</a:t>
                      </a:r>
                      <a:endParaRPr lang="en-US" sz="1400" dirty="0">
                        <a:latin typeface="Calibri" pitchFamily="34" charset="0"/>
                      </a:endParaRPr>
                    </a:p>
                  </a:txBody>
                  <a:tcPr/>
                </a:tc>
              </a:tr>
              <a:tr h="370840">
                <a:tc>
                  <a:txBody>
                    <a:bodyPr/>
                    <a:lstStyle/>
                    <a:p>
                      <a:r>
                        <a:rPr lang="en-US" sz="1400" dirty="0" smtClean="0">
                          <a:latin typeface="Calibri" pitchFamily="34" charset="0"/>
                        </a:rPr>
                        <a:t>Paid Search </a:t>
                      </a:r>
                      <a:endParaRPr lang="en-US" sz="1400" dirty="0">
                        <a:latin typeface="Calibri" pitchFamily="34" charset="0"/>
                      </a:endParaRPr>
                    </a:p>
                  </a:txBody>
                  <a:tcPr/>
                </a:tc>
              </a:tr>
              <a:tr h="370840">
                <a:tc>
                  <a:txBody>
                    <a:bodyPr/>
                    <a:lstStyle/>
                    <a:p>
                      <a:r>
                        <a:rPr lang="en-US" sz="1400" dirty="0" smtClean="0">
                          <a:latin typeface="Calibri" pitchFamily="34" charset="0"/>
                        </a:rPr>
                        <a:t>Email</a:t>
                      </a:r>
                      <a:endParaRPr lang="en-US" sz="1400" dirty="0">
                        <a:latin typeface="Calibri" pitchFamily="34" charset="0"/>
                      </a:endParaRPr>
                    </a:p>
                  </a:txBody>
                  <a:tcPr/>
                </a:tc>
              </a:tr>
            </a:tbl>
          </a:graphicData>
        </a:graphic>
      </p:graphicFrame>
      <p:sp>
        <p:nvSpPr>
          <p:cNvPr id="8" name="TextBox 7"/>
          <p:cNvSpPr txBox="1"/>
          <p:nvPr/>
        </p:nvSpPr>
        <p:spPr>
          <a:xfrm>
            <a:off x="447675" y="1133475"/>
            <a:ext cx="8258175" cy="276999"/>
          </a:xfrm>
          <a:prstGeom prst="rect">
            <a:avLst/>
          </a:prstGeom>
          <a:noFill/>
        </p:spPr>
        <p:txBody>
          <a:bodyPr wrap="square" rtlCol="0">
            <a:spAutoFit/>
          </a:bodyPr>
          <a:lstStyle/>
          <a:p>
            <a:r>
              <a:rPr lang="en-US" sz="1200" dirty="0" smtClean="0">
                <a:solidFill>
                  <a:schemeClr val="tx1">
                    <a:lumMod val="75000"/>
                    <a:lumOff val="25000"/>
                  </a:schemeClr>
                </a:solidFill>
              </a:rPr>
              <a:t>High-level Channel Placements: need to be vetted</a:t>
            </a:r>
            <a:endParaRPr lang="en-US" sz="1200" dirty="0">
              <a:solidFill>
                <a:schemeClr val="tx1">
                  <a:lumMod val="75000"/>
                  <a:lumOff val="25000"/>
                </a:schemeClr>
              </a:solidFill>
            </a:endParaRPr>
          </a:p>
        </p:txBody>
      </p:sp>
      <p:pic>
        <p:nvPicPr>
          <p:cNvPr id="11" name="Picture 2"/>
          <p:cNvPicPr>
            <a:picLocks noChangeAspect="1" noChangeArrowheads="1"/>
          </p:cNvPicPr>
          <p:nvPr/>
        </p:nvPicPr>
        <p:blipFill>
          <a:blip r:embed="rId2" cstate="print"/>
          <a:srcRect/>
          <a:stretch>
            <a:fillRect/>
          </a:stretch>
        </p:blipFill>
        <p:spPr bwMode="auto">
          <a:xfrm>
            <a:off x="381000" y="6400800"/>
            <a:ext cx="502217" cy="274320"/>
          </a:xfrm>
          <a:prstGeom prst="rect">
            <a:avLst/>
          </a:prstGeom>
          <a:noFill/>
          <a:ln w="9525">
            <a:noFill/>
            <a:miter lim="800000"/>
            <a:headEnd/>
            <a:tailEnd/>
          </a:ln>
        </p:spPr>
      </p:pic>
      <p:sp>
        <p:nvSpPr>
          <p:cNvPr id="12" name="TextBox 11"/>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Loss Overview 2007-2011</a:t>
            </a:r>
            <a:endParaRPr lang="en-US" dirty="0"/>
          </a:p>
        </p:txBody>
      </p:sp>
      <p:sp>
        <p:nvSpPr>
          <p:cNvPr id="4" name="Slide Number Placeholder 3"/>
          <p:cNvSpPr>
            <a:spLocks noGrp="1"/>
          </p:cNvSpPr>
          <p:nvPr>
            <p:ph type="sldNum" sz="quarter" idx="4294967295"/>
          </p:nvPr>
        </p:nvSpPr>
        <p:spPr>
          <a:xfrm>
            <a:off x="6819900" y="6638925"/>
            <a:ext cx="2324100" cy="219075"/>
          </a:xfrm>
          <a:prstGeom prst="rect">
            <a:avLst/>
          </a:prstGeom>
        </p:spPr>
        <p:txBody>
          <a:bodyPr/>
          <a:lstStyle/>
          <a:p>
            <a:pPr>
              <a:defRPr/>
            </a:pPr>
            <a:fld id="{00B6DDC1-0540-4571-9582-9A8D3C2F0FC5}" type="slidenum">
              <a:rPr lang="en-US" smtClean="0"/>
              <a:pPr>
                <a:defRPr/>
              </a:pPr>
              <a:t>18</a:t>
            </a:fld>
            <a:endParaRPr lang="en-US" dirty="0"/>
          </a:p>
        </p:txBody>
      </p:sp>
      <p:pic>
        <p:nvPicPr>
          <p:cNvPr id="1026" name="Chart 1" descr="image003"/>
          <p:cNvPicPr>
            <a:picLocks noChangeAspect="1" noChangeArrowheads="1"/>
          </p:cNvPicPr>
          <p:nvPr/>
        </p:nvPicPr>
        <p:blipFill>
          <a:blip r:embed="rId2" cstate="print"/>
          <a:srcRect/>
          <a:stretch>
            <a:fillRect/>
          </a:stretch>
        </p:blipFill>
        <p:spPr bwMode="auto">
          <a:xfrm>
            <a:off x="788277" y="1072055"/>
            <a:ext cx="7735614" cy="504759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
          <p:cNvSpPr>
            <a:spLocks noGrp="1"/>
          </p:cNvSpPr>
          <p:nvPr>
            <p:ph type="title" idx="4294967295"/>
          </p:nvPr>
        </p:nvSpPr>
        <p:spPr/>
        <p:txBody>
          <a:bodyPr/>
          <a:lstStyle/>
          <a:p>
            <a:r>
              <a:rPr lang="en-US" sz="1800" dirty="0" smtClean="0">
                <a:solidFill>
                  <a:srgbClr val="C00000"/>
                </a:solidFill>
                <a:latin typeface="Arial" charset="0"/>
              </a:rPr>
              <a:t/>
            </a:r>
            <a:br>
              <a:rPr lang="en-US" sz="1800" dirty="0" smtClean="0">
                <a:solidFill>
                  <a:srgbClr val="C00000"/>
                </a:solidFill>
                <a:latin typeface="Arial" charset="0"/>
              </a:rPr>
            </a:br>
            <a:r>
              <a:rPr lang="en-US" sz="1800" dirty="0" smtClean="0">
                <a:solidFill>
                  <a:srgbClr val="C00000"/>
                </a:solidFill>
                <a:latin typeface="Arial" charset="0"/>
              </a:rPr>
              <a:t/>
            </a:r>
            <a:br>
              <a:rPr lang="en-US" sz="1800" dirty="0" smtClean="0">
                <a:solidFill>
                  <a:srgbClr val="C00000"/>
                </a:solidFill>
                <a:latin typeface="Arial" charset="0"/>
              </a:rPr>
            </a:br>
            <a:r>
              <a:rPr lang="en-US" dirty="0" err="1" smtClean="0">
                <a:latin typeface="Arial" charset="0"/>
              </a:rPr>
              <a:t>Trusteer</a:t>
            </a:r>
            <a:r>
              <a:rPr lang="en-US" dirty="0" smtClean="0">
                <a:latin typeface="Arial" charset="0"/>
              </a:rPr>
              <a:t> All-Play SASI – launched 3/29</a:t>
            </a:r>
            <a:r>
              <a:rPr lang="en-US" sz="1800" dirty="0" smtClean="0">
                <a:solidFill>
                  <a:srgbClr val="C00000"/>
                </a:solidFill>
                <a:latin typeface="Arial" charset="0"/>
              </a:rPr>
              <a:t> </a:t>
            </a:r>
            <a:endParaRPr lang="en-US" sz="2000" dirty="0" smtClean="0"/>
          </a:p>
        </p:txBody>
      </p:sp>
      <p:sp>
        <p:nvSpPr>
          <p:cNvPr id="6" name="Slide Number Placeholder 5"/>
          <p:cNvSpPr>
            <a:spLocks noGrp="1" noChangeArrowheads="1"/>
          </p:cNvSpPr>
          <p:nvPr>
            <p:ph type="sldNum" sz="quarter" idx="11"/>
          </p:nvPr>
        </p:nvSpPr>
        <p:spPr/>
        <p:txBody>
          <a:bodyPr/>
          <a:lstStyle/>
          <a:p>
            <a:pPr>
              <a:defRPr/>
            </a:pPr>
            <a:fld id="{1085E972-EC63-44E1-837C-0969115965F9}" type="slidenum">
              <a:rPr lang="en-US"/>
              <a:pPr>
                <a:defRPr/>
              </a:pPr>
              <a:t>19</a:t>
            </a:fld>
            <a:endParaRPr lang="en-US" dirty="0"/>
          </a:p>
        </p:txBody>
      </p:sp>
      <p:sp>
        <p:nvSpPr>
          <p:cNvPr id="4" name="Slide Number Placeholder 4"/>
          <p:cNvSpPr txBox="1">
            <a:spLocks noGrp="1"/>
          </p:cNvSpPr>
          <p:nvPr/>
        </p:nvSpPr>
        <p:spPr bwMode="auto">
          <a:xfrm>
            <a:off x="0" y="6400800"/>
            <a:ext cx="457200" cy="457200"/>
          </a:xfrm>
          <a:prstGeom prst="rect">
            <a:avLst/>
          </a:prstGeom>
          <a:noFill/>
          <a:ln>
            <a:miter lim="800000"/>
            <a:headEnd/>
            <a:tailEnd/>
          </a:ln>
        </p:spPr>
        <p:txBody>
          <a:bodyPr anchor="ctr"/>
          <a:lstStyle/>
          <a:p>
            <a:pPr algn="r">
              <a:defRPr/>
            </a:pPr>
            <a:fld id="{C44BF5D3-C2C0-4F61-9557-095C046585C6}" type="slidenum">
              <a:rPr lang="en-US" sz="1000">
                <a:solidFill>
                  <a:srgbClr val="D4001A"/>
                </a:solidFill>
                <a:latin typeface="+mn-lt"/>
              </a:rPr>
              <a:pPr algn="r">
                <a:defRPr/>
              </a:pPr>
              <a:t>19</a:t>
            </a:fld>
            <a:endParaRPr lang="en-US" sz="1000" dirty="0">
              <a:solidFill>
                <a:srgbClr val="D4001A"/>
              </a:solidFill>
              <a:latin typeface="+mn-lt"/>
            </a:endParaRPr>
          </a:p>
        </p:txBody>
      </p:sp>
      <p:sp>
        <p:nvSpPr>
          <p:cNvPr id="5" name="Footer Placeholder 5"/>
          <p:cNvSpPr txBox="1">
            <a:spLocks noGrp="1"/>
          </p:cNvSpPr>
          <p:nvPr/>
        </p:nvSpPr>
        <p:spPr bwMode="auto">
          <a:xfrm>
            <a:off x="457200" y="6400800"/>
            <a:ext cx="4114800" cy="457200"/>
          </a:xfrm>
          <a:prstGeom prst="rect">
            <a:avLst/>
          </a:prstGeom>
          <a:noFill/>
          <a:ln>
            <a:miter lim="800000"/>
            <a:headEnd/>
            <a:tailEnd/>
          </a:ln>
        </p:spPr>
        <p:txBody>
          <a:bodyPr anchor="ctr"/>
          <a:lstStyle/>
          <a:p>
            <a:pPr>
              <a:defRPr/>
            </a:pPr>
            <a:r>
              <a:rPr lang="en-US" sz="1000" dirty="0">
                <a:solidFill>
                  <a:srgbClr val="808080"/>
                </a:solidFill>
                <a:latin typeface="+mn-lt"/>
              </a:rPr>
              <a:t>Bank of America: Confidential</a:t>
            </a:r>
          </a:p>
        </p:txBody>
      </p:sp>
      <p:sp>
        <p:nvSpPr>
          <p:cNvPr id="17" name="TextBox 16"/>
          <p:cNvSpPr txBox="1"/>
          <p:nvPr/>
        </p:nvSpPr>
        <p:spPr>
          <a:xfrm>
            <a:off x="413659" y="1328058"/>
            <a:ext cx="8294912" cy="4885953"/>
          </a:xfrm>
          <a:prstGeom prst="rect">
            <a:avLst/>
          </a:prstGeom>
          <a:noFill/>
          <a:ln>
            <a:solidFill>
              <a:schemeClr val="tx1"/>
            </a:solidFill>
          </a:ln>
        </p:spPr>
        <p:txBody>
          <a:bodyPr wrap="square" rtlCol="0">
            <a:spAutoFit/>
          </a:bodyPr>
          <a:lstStyle/>
          <a:p>
            <a:r>
              <a:rPr lang="en-US" sz="1200" b="1" i="1" u="sng" dirty="0" smtClean="0">
                <a:latin typeface="Calibri" pitchFamily="34" charset="0"/>
              </a:rPr>
              <a:t>NY Times Article  </a:t>
            </a:r>
            <a:r>
              <a:rPr lang="en-US" sz="1200" dirty="0" smtClean="0">
                <a:latin typeface="Calibri" pitchFamily="34" charset="0"/>
              </a:rPr>
              <a:t>March 31, 2011, </a:t>
            </a:r>
            <a:r>
              <a:rPr lang="en-US" sz="1200" i="1" dirty="0" smtClean="0">
                <a:latin typeface="Calibri" pitchFamily="34" charset="0"/>
              </a:rPr>
              <a:t>4:01 pm</a:t>
            </a:r>
            <a:r>
              <a:rPr lang="en-US" sz="1200" dirty="0" smtClean="0">
                <a:latin typeface="Calibri" pitchFamily="34" charset="0"/>
              </a:rPr>
              <a:t> </a:t>
            </a:r>
          </a:p>
          <a:p>
            <a:r>
              <a:rPr lang="en-US" sz="1050" b="1" dirty="0" smtClean="0">
                <a:latin typeface="Calibri" pitchFamily="34" charset="0"/>
              </a:rPr>
              <a:t>Free Software to Protect Your Bank Account </a:t>
            </a:r>
            <a:r>
              <a:rPr lang="en-US" sz="1050" i="1" dirty="0" smtClean="0">
                <a:latin typeface="Calibri" pitchFamily="34" charset="0"/>
              </a:rPr>
              <a:t>By </a:t>
            </a:r>
            <a:r>
              <a:rPr lang="en-US" sz="1050" i="1" u="sng" dirty="0" smtClean="0">
                <a:latin typeface="Calibri" pitchFamily="34" charset="0"/>
                <a:hlinkClick r:id="rId2" tooltip="See all posts by ANN CARRNS"/>
              </a:rPr>
              <a:t>ANN CARRNS</a:t>
            </a:r>
            <a:r>
              <a:rPr lang="en-US" sz="1050" dirty="0" smtClean="0">
                <a:latin typeface="Calibri" pitchFamily="34" charset="0"/>
              </a:rPr>
              <a:t> </a:t>
            </a:r>
          </a:p>
          <a:p>
            <a:r>
              <a:rPr lang="en-US" sz="1050" dirty="0" smtClean="0">
                <a:latin typeface="Calibri" pitchFamily="34" charset="0"/>
              </a:rPr>
              <a:t>Hackers and crooks are scheming to crack Internet banking links and steal your money and personal data. So some banks are urging you to add an extra layer of protection, by using software with the somewhat tongue-twisting name </a:t>
            </a:r>
            <a:r>
              <a:rPr lang="en-US" sz="1050" dirty="0" err="1" smtClean="0">
                <a:latin typeface="Calibri" pitchFamily="34" charset="0"/>
              </a:rPr>
              <a:t>Trusteer</a:t>
            </a:r>
            <a:r>
              <a:rPr lang="en-US" sz="1050" dirty="0" smtClean="0">
                <a:latin typeface="Calibri" pitchFamily="34" charset="0"/>
              </a:rPr>
              <a:t> Rapport.</a:t>
            </a:r>
          </a:p>
          <a:p>
            <a:r>
              <a:rPr lang="en-US" sz="1050" dirty="0" smtClean="0">
                <a:latin typeface="Calibri" pitchFamily="34" charset="0"/>
              </a:rPr>
              <a:t>Bank of America began promoting Rapport to its 29 million online banking customers this week. But the bank has been quietly offering the software on its public Web site since February to anyone who wants it — </a:t>
            </a:r>
            <a:r>
              <a:rPr lang="en-US" sz="1050" u="sng" dirty="0" smtClean="0">
                <a:latin typeface="Calibri" pitchFamily="34" charset="0"/>
                <a:hlinkClick r:id="rId3"/>
              </a:rPr>
              <a:t>free</a:t>
            </a:r>
            <a:r>
              <a:rPr lang="en-US" sz="1050" dirty="0" smtClean="0">
                <a:latin typeface="Calibri" pitchFamily="34" charset="0"/>
              </a:rPr>
              <a:t> — whether they’re a bank customer or not. </a:t>
            </a:r>
          </a:p>
          <a:p>
            <a:r>
              <a:rPr lang="en-US" sz="1050" dirty="0" smtClean="0">
                <a:latin typeface="Calibri" pitchFamily="34" charset="0"/>
              </a:rPr>
              <a:t>The big bank joins other institutions, like </a:t>
            </a:r>
            <a:r>
              <a:rPr lang="en-US" sz="1050" dirty="0" err="1" smtClean="0">
                <a:latin typeface="Calibri" pitchFamily="34" charset="0"/>
              </a:rPr>
              <a:t>Zions</a:t>
            </a:r>
            <a:r>
              <a:rPr lang="en-US" sz="1050" dirty="0" smtClean="0">
                <a:latin typeface="Calibri" pitchFamily="34" charset="0"/>
              </a:rPr>
              <a:t> Bank and </a:t>
            </a:r>
            <a:r>
              <a:rPr lang="en-US" sz="1050" u="sng" dirty="0" smtClean="0">
                <a:latin typeface="Calibri" pitchFamily="34" charset="0"/>
                <a:hlinkClick r:id="rId4"/>
              </a:rPr>
              <a:t>ING Direct</a:t>
            </a:r>
            <a:r>
              <a:rPr lang="en-US" sz="1050" dirty="0" smtClean="0">
                <a:latin typeface="Calibri" pitchFamily="34" charset="0"/>
              </a:rPr>
              <a:t>, which already offer free Rapport downloads on their Web sites.</a:t>
            </a:r>
          </a:p>
          <a:p>
            <a:r>
              <a:rPr lang="en-US" sz="1050" dirty="0" smtClean="0">
                <a:latin typeface="Calibri" pitchFamily="34" charset="0"/>
              </a:rPr>
              <a:t>Bank of America sees a benefit in protecting as many online users as possible, Keith Gordon, the bank’s senior vice president of online security, told me this week. “We know from talking with other banks that this is not just a Bank of America issue,” he said. “It’s an industry issue. And we’re trying to be better in collaborating with other institutions.”</a:t>
            </a:r>
          </a:p>
          <a:p>
            <a:r>
              <a:rPr lang="en-US" sz="1050" dirty="0" smtClean="0">
                <a:latin typeface="Calibri" pitchFamily="34" charset="0"/>
              </a:rPr>
              <a:t>Mickey </a:t>
            </a:r>
            <a:r>
              <a:rPr lang="en-US" sz="1050" dirty="0" err="1" smtClean="0">
                <a:latin typeface="Calibri" pitchFamily="34" charset="0"/>
              </a:rPr>
              <a:t>Boodaei</a:t>
            </a:r>
            <a:r>
              <a:rPr lang="en-US" sz="1050" dirty="0" smtClean="0">
                <a:latin typeface="Calibri" pitchFamily="34" charset="0"/>
              </a:rPr>
              <a:t>, chief executive of the Web security firm </a:t>
            </a:r>
            <a:r>
              <a:rPr lang="en-US" sz="1050" u="sng" dirty="0" err="1" smtClean="0">
                <a:latin typeface="Calibri" pitchFamily="34" charset="0"/>
                <a:hlinkClick r:id="rId5"/>
              </a:rPr>
              <a:t>Trusteer</a:t>
            </a:r>
            <a:r>
              <a:rPr lang="en-US" sz="1050" dirty="0" smtClean="0">
                <a:latin typeface="Calibri" pitchFamily="34" charset="0"/>
              </a:rPr>
              <a:t>, maker of Rapport, said the software focused on guarding your browser, which links you to your bank. The program was designed in response to the emergence of financial “malware” programs, which sneak onto your computer while you’re surfing the Web and then pilfer information sent through your browser. “Fraudsters are becoming more sophisticated,” he said. </a:t>
            </a:r>
          </a:p>
          <a:p>
            <a:r>
              <a:rPr lang="en-US" sz="1050" dirty="0" smtClean="0">
                <a:latin typeface="Calibri" pitchFamily="34" charset="0"/>
              </a:rPr>
              <a:t>Here’s one example of the danger: When you type your user name and password, so-called key-logging malware records your keystrokes and sends them to an attacker, who can log into your account and transfer money. Rapport encrypts your keystrokes so they can’t be identified. It also verifies that you are connected to the bank’s actual Web site, and not a fraudulent copy.</a:t>
            </a:r>
          </a:p>
          <a:p>
            <a:r>
              <a:rPr lang="en-US" sz="1050" dirty="0" smtClean="0">
                <a:latin typeface="Calibri" pitchFamily="34" charset="0"/>
              </a:rPr>
              <a:t>Mr. </a:t>
            </a:r>
            <a:r>
              <a:rPr lang="en-US" sz="1050" dirty="0" err="1" smtClean="0">
                <a:latin typeface="Calibri" pitchFamily="34" charset="0"/>
              </a:rPr>
              <a:t>Boodaei</a:t>
            </a:r>
            <a:r>
              <a:rPr lang="en-US" sz="1050" dirty="0" smtClean="0">
                <a:latin typeface="Calibri" pitchFamily="34" charset="0"/>
              </a:rPr>
              <a:t> says the latest financial malware programs are believed to be emerging from criminals based in Eastern Europe and Russia. “Financial malware acts very quickly,” he said. “If you get infected today, the malware will try to transfer money today.”</a:t>
            </a:r>
          </a:p>
          <a:p>
            <a:r>
              <a:rPr lang="en-US" sz="1050" dirty="0" smtClean="0">
                <a:latin typeface="Calibri" pitchFamily="34" charset="0"/>
              </a:rPr>
              <a:t>Once users download Rapport, he said, they can instruct it to protect their browser at any Web site where they disclose sensitive information, like credit card sites or online shopping sites.</a:t>
            </a:r>
          </a:p>
          <a:p>
            <a:r>
              <a:rPr lang="en-US" sz="1050" dirty="0" smtClean="0">
                <a:latin typeface="Calibri" pitchFamily="34" charset="0"/>
              </a:rPr>
              <a:t>Using the Rapport software isn’t mandatory for Bank of America customers, Mr. Gordon said, in part because the bank already protects account holders from losses if their account is compromised. But it is advisable, he said, because malicious software programs can also steal sensitive nonfinancial information, which can be used in identity theft. “One of the goals of malware is to go gather information,” he said.</a:t>
            </a:r>
          </a:p>
          <a:p>
            <a:r>
              <a:rPr lang="en-US" sz="1050" dirty="0" smtClean="0">
                <a:latin typeface="Calibri" pitchFamily="34" charset="0"/>
              </a:rPr>
              <a:t>It’s still important, Mr. Gordon said, to use antivirus software and to maintain strong passwords and other security features to protect electronic information. (Bank of America offers </a:t>
            </a:r>
            <a:r>
              <a:rPr lang="en-US" sz="1050" u="sng" dirty="0" smtClean="0">
                <a:latin typeface="Calibri" pitchFamily="34" charset="0"/>
                <a:hlinkClick r:id="rId6"/>
              </a:rPr>
              <a:t>McAfee </a:t>
            </a:r>
            <a:r>
              <a:rPr lang="en-US" sz="1050" dirty="0" smtClean="0">
                <a:latin typeface="Calibri" pitchFamily="34" charset="0"/>
              </a:rPr>
              <a:t>antivirus software to its customers free for the first year and at a discount thereafter). The idea, he said, is to create multiple layers of security, to make breaches as difficult as possible. “No one piece of technology, or particular part of the process, blocks everything.” </a:t>
            </a:r>
          </a:p>
          <a:p>
            <a:r>
              <a:rPr lang="en-US" sz="1050" dirty="0" smtClean="0">
                <a:latin typeface="Calibri" pitchFamily="34" charset="0"/>
              </a:rPr>
              <a:t>Do you think online banking is safe? What sorts of security measures do you take to safeguard your financial information online?</a:t>
            </a:r>
          </a:p>
          <a:p>
            <a:pPr marL="800100" lvl="1" indent="-342900">
              <a:buFont typeface="Arial" pitchFamily="34" charset="0"/>
              <a:buChar char="•"/>
            </a:pPr>
            <a:endParaRPr lang="en-US" dirty="0"/>
          </a:p>
        </p:txBody>
      </p:sp>
      <p:sp>
        <p:nvSpPr>
          <p:cNvPr id="7" name="TextBox 6"/>
          <p:cNvSpPr txBox="1"/>
          <p:nvPr/>
        </p:nvSpPr>
        <p:spPr>
          <a:xfrm>
            <a:off x="402771" y="805543"/>
            <a:ext cx="7903028" cy="338554"/>
          </a:xfrm>
          <a:prstGeom prst="rect">
            <a:avLst/>
          </a:prstGeom>
          <a:noFill/>
        </p:spPr>
        <p:txBody>
          <a:bodyPr wrap="square" rtlCol="0">
            <a:spAutoFit/>
          </a:bodyPr>
          <a:lstStyle/>
          <a:p>
            <a:r>
              <a:rPr lang="en-US" dirty="0" smtClean="0"/>
              <a:t>As of 4/1 total of ~375K downloads!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
          <p:cNvSpPr>
            <a:spLocks noGrp="1"/>
          </p:cNvSpPr>
          <p:nvPr>
            <p:ph type="title" idx="4294967295"/>
          </p:nvPr>
        </p:nvSpPr>
        <p:spPr/>
        <p:txBody>
          <a:bodyPr/>
          <a:lstStyle/>
          <a:p>
            <a:r>
              <a:rPr lang="en-US" sz="1800" dirty="0" smtClean="0">
                <a:solidFill>
                  <a:srgbClr val="C00000"/>
                </a:solidFill>
                <a:latin typeface="Arial" charset="0"/>
              </a:rPr>
              <a:t/>
            </a:r>
            <a:br>
              <a:rPr lang="en-US" sz="1800" dirty="0" smtClean="0">
                <a:solidFill>
                  <a:srgbClr val="C00000"/>
                </a:solidFill>
                <a:latin typeface="Arial" charset="0"/>
              </a:rPr>
            </a:br>
            <a:r>
              <a:rPr lang="en-US" sz="1800" dirty="0" smtClean="0">
                <a:solidFill>
                  <a:srgbClr val="C00000"/>
                </a:solidFill>
                <a:latin typeface="Arial" charset="0"/>
              </a:rPr>
              <a:t/>
            </a:r>
            <a:br>
              <a:rPr lang="en-US" sz="1800" dirty="0" smtClean="0">
                <a:solidFill>
                  <a:srgbClr val="C00000"/>
                </a:solidFill>
                <a:latin typeface="Arial" charset="0"/>
              </a:rPr>
            </a:br>
            <a:r>
              <a:rPr lang="en-US" sz="2000" dirty="0" smtClean="0">
                <a:solidFill>
                  <a:srgbClr val="C00000"/>
                </a:solidFill>
              </a:rPr>
              <a:t>Strategic Summary:  Security</a:t>
            </a:r>
            <a:endParaRPr lang="en-US" sz="2000" dirty="0" smtClean="0"/>
          </a:p>
        </p:txBody>
      </p:sp>
      <p:sp>
        <p:nvSpPr>
          <p:cNvPr id="6" name="Slide Number Placeholder 5"/>
          <p:cNvSpPr>
            <a:spLocks noGrp="1" noChangeArrowheads="1"/>
          </p:cNvSpPr>
          <p:nvPr>
            <p:ph type="sldNum" sz="quarter" idx="11"/>
          </p:nvPr>
        </p:nvSpPr>
        <p:spPr/>
        <p:txBody>
          <a:bodyPr/>
          <a:lstStyle/>
          <a:p>
            <a:pPr>
              <a:defRPr/>
            </a:pPr>
            <a:fld id="{1085E972-EC63-44E1-837C-0969115965F9}" type="slidenum">
              <a:rPr lang="en-US"/>
              <a:pPr>
                <a:defRPr/>
              </a:pPr>
              <a:t>2</a:t>
            </a:fld>
            <a:endParaRPr lang="en-US" dirty="0"/>
          </a:p>
        </p:txBody>
      </p:sp>
      <p:sp>
        <p:nvSpPr>
          <p:cNvPr id="4" name="Slide Number Placeholder 4"/>
          <p:cNvSpPr txBox="1">
            <a:spLocks noGrp="1"/>
          </p:cNvSpPr>
          <p:nvPr/>
        </p:nvSpPr>
        <p:spPr bwMode="auto">
          <a:xfrm>
            <a:off x="0" y="6400800"/>
            <a:ext cx="457200" cy="457200"/>
          </a:xfrm>
          <a:prstGeom prst="rect">
            <a:avLst/>
          </a:prstGeom>
          <a:noFill/>
          <a:ln>
            <a:miter lim="800000"/>
            <a:headEnd/>
            <a:tailEnd/>
          </a:ln>
        </p:spPr>
        <p:txBody>
          <a:bodyPr anchor="ctr"/>
          <a:lstStyle/>
          <a:p>
            <a:pPr algn="r">
              <a:defRPr/>
            </a:pPr>
            <a:fld id="{C44BF5D3-C2C0-4F61-9557-095C046585C6}" type="slidenum">
              <a:rPr lang="en-US" sz="1000">
                <a:solidFill>
                  <a:srgbClr val="D4001A"/>
                </a:solidFill>
                <a:latin typeface="+mn-lt"/>
              </a:rPr>
              <a:pPr algn="r">
                <a:defRPr/>
              </a:pPr>
              <a:t>2</a:t>
            </a:fld>
            <a:endParaRPr lang="en-US" sz="1000" dirty="0">
              <a:solidFill>
                <a:srgbClr val="D4001A"/>
              </a:solidFill>
              <a:latin typeface="+mn-lt"/>
            </a:endParaRPr>
          </a:p>
        </p:txBody>
      </p:sp>
      <p:sp>
        <p:nvSpPr>
          <p:cNvPr id="5" name="Footer Placeholder 5"/>
          <p:cNvSpPr txBox="1">
            <a:spLocks noGrp="1"/>
          </p:cNvSpPr>
          <p:nvPr/>
        </p:nvSpPr>
        <p:spPr bwMode="auto">
          <a:xfrm>
            <a:off x="457200" y="6400800"/>
            <a:ext cx="4114800" cy="457200"/>
          </a:xfrm>
          <a:prstGeom prst="rect">
            <a:avLst/>
          </a:prstGeom>
          <a:noFill/>
          <a:ln>
            <a:miter lim="800000"/>
            <a:headEnd/>
            <a:tailEnd/>
          </a:ln>
        </p:spPr>
        <p:txBody>
          <a:bodyPr anchor="ctr"/>
          <a:lstStyle/>
          <a:p>
            <a:pPr>
              <a:defRPr/>
            </a:pPr>
            <a:r>
              <a:rPr lang="en-US" sz="1000" dirty="0">
                <a:solidFill>
                  <a:srgbClr val="808080"/>
                </a:solidFill>
                <a:latin typeface="+mn-lt"/>
              </a:rPr>
              <a:t>Bank of America: Confidential</a:t>
            </a:r>
          </a:p>
        </p:txBody>
      </p:sp>
      <p:grpSp>
        <p:nvGrpSpPr>
          <p:cNvPr id="2" name="Group 63"/>
          <p:cNvGrpSpPr>
            <a:grpSpLocks/>
          </p:cNvGrpSpPr>
          <p:nvPr/>
        </p:nvGrpSpPr>
        <p:grpSpPr bwMode="auto">
          <a:xfrm>
            <a:off x="377825" y="823531"/>
            <a:ext cx="8475608" cy="644833"/>
            <a:chOff x="377825" y="822548"/>
            <a:chExt cx="8476250" cy="645244"/>
          </a:xfrm>
        </p:grpSpPr>
        <p:sp>
          <p:nvSpPr>
            <p:cNvPr id="39" name="Rectangle 4"/>
            <p:cNvSpPr>
              <a:spLocks noChangeArrowheads="1"/>
            </p:cNvSpPr>
            <p:nvPr/>
          </p:nvSpPr>
          <p:spPr bwMode="auto">
            <a:xfrm>
              <a:off x="377825" y="901314"/>
              <a:ext cx="8309604" cy="566478"/>
            </a:xfrm>
            <a:prstGeom prst="rect">
              <a:avLst/>
            </a:prstGeom>
            <a:noFill/>
            <a:ln w="9525" algn="ctr">
              <a:noFill/>
              <a:miter lim="800000"/>
              <a:headEnd/>
              <a:tailEnd/>
            </a:ln>
            <a:effectLst>
              <a:prstShdw prst="shdw17" dist="17961" dir="2700000">
                <a:srgbClr val="003399">
                  <a:gamma/>
                  <a:shade val="60000"/>
                  <a:invGamma/>
                </a:srgbClr>
              </a:prstShdw>
            </a:effectLst>
          </p:spPr>
          <p:txBody>
            <a:bodyPr>
              <a:spAutoFit/>
            </a:bodyPr>
            <a:lstStyle/>
            <a:p>
              <a:pPr marL="168275" indent="-168275" eaLnBrk="0" fontAlgn="auto" hangingPunct="0">
                <a:lnSpc>
                  <a:spcPct val="120000"/>
                </a:lnSpc>
                <a:spcBef>
                  <a:spcPct val="40000"/>
                </a:spcBef>
                <a:spcAft>
                  <a:spcPts val="0"/>
                </a:spcAft>
                <a:buFont typeface="Wingdings 2" pitchFamily="18" charset="2"/>
                <a:buChar char="¡"/>
                <a:defRPr/>
              </a:pPr>
              <a:r>
                <a:rPr lang="en-US" sz="1200" b="1" kern="0" dirty="0">
                  <a:solidFill>
                    <a:sysClr val="windowText" lastClr="000000"/>
                  </a:solidFill>
                  <a:latin typeface="+mn-lt"/>
                </a:rPr>
                <a:t>Background</a:t>
              </a:r>
              <a:r>
                <a:rPr lang="en-US" sz="1200" kern="0" dirty="0" smtClean="0">
                  <a:solidFill>
                    <a:sysClr val="windowText" lastClr="000000"/>
                  </a:solidFill>
                  <a:latin typeface="+mn-lt"/>
                </a:rPr>
                <a:t>:</a:t>
              </a:r>
              <a:endParaRPr lang="en-US" sz="1200" i="1" kern="0" dirty="0">
                <a:solidFill>
                  <a:sysClr val="windowText" lastClr="000000"/>
                </a:solidFill>
                <a:latin typeface="+mn-lt"/>
              </a:endParaRPr>
            </a:p>
            <a:p>
              <a:pPr marL="168275" indent="-168275" eaLnBrk="0" fontAlgn="auto" hangingPunct="0">
                <a:lnSpc>
                  <a:spcPct val="120000"/>
                </a:lnSpc>
                <a:spcBef>
                  <a:spcPct val="40000"/>
                </a:spcBef>
                <a:spcAft>
                  <a:spcPts val="0"/>
                </a:spcAft>
                <a:defRPr/>
              </a:pPr>
              <a:endParaRPr lang="en-US" sz="1100" kern="0" dirty="0">
                <a:solidFill>
                  <a:sysClr val="windowText" lastClr="000000"/>
                </a:solidFill>
                <a:latin typeface="+mn-lt"/>
              </a:endParaRPr>
            </a:p>
          </p:txBody>
        </p:sp>
        <p:sp>
          <p:nvSpPr>
            <p:cNvPr id="40" name="Line 6"/>
            <p:cNvSpPr>
              <a:spLocks noChangeShapeType="1"/>
            </p:cNvSpPr>
            <p:nvPr/>
          </p:nvSpPr>
          <p:spPr bwMode="gray">
            <a:xfrm>
              <a:off x="487316" y="868614"/>
              <a:ext cx="8366759" cy="0"/>
            </a:xfrm>
            <a:prstGeom prst="line">
              <a:avLst/>
            </a:prstGeom>
            <a:noFill/>
            <a:ln w="12700" cap="rnd">
              <a:solidFill>
                <a:srgbClr val="C00000"/>
              </a:solidFill>
              <a:round/>
              <a:headEnd/>
              <a:tailEnd/>
            </a:ln>
          </p:spPr>
          <p:txBody>
            <a:bodyPr wrap="none" anchor="ctr"/>
            <a:lstStyle/>
            <a:p>
              <a:pPr eaLnBrk="0" fontAlgn="auto" hangingPunct="0">
                <a:spcBef>
                  <a:spcPts val="0"/>
                </a:spcBef>
                <a:spcAft>
                  <a:spcPts val="0"/>
                </a:spcAft>
                <a:buClr>
                  <a:srgbClr val="D4001A"/>
                </a:buClr>
                <a:buFontTx/>
                <a:buChar char="•"/>
                <a:defRPr/>
              </a:pPr>
              <a:endParaRPr lang="en-US" sz="1800" kern="0" dirty="0">
                <a:solidFill>
                  <a:sysClr val="windowText" lastClr="000000"/>
                </a:solidFill>
                <a:latin typeface="+mn-lt"/>
              </a:endParaRPr>
            </a:p>
          </p:txBody>
        </p:sp>
        <p:sp>
          <p:nvSpPr>
            <p:cNvPr id="41" name="Rectangle 7"/>
            <p:cNvSpPr>
              <a:spLocks noChangeArrowheads="1"/>
            </p:cNvSpPr>
            <p:nvPr/>
          </p:nvSpPr>
          <p:spPr bwMode="gray">
            <a:xfrm>
              <a:off x="2676098" y="822548"/>
              <a:ext cx="3334003" cy="66718"/>
            </a:xfrm>
            <a:prstGeom prst="rect">
              <a:avLst/>
            </a:prstGeom>
            <a:solidFill>
              <a:srgbClr val="FFFFFF"/>
            </a:solidFill>
            <a:ln w="12700" cap="rnd" algn="ctr">
              <a:noFill/>
              <a:miter lim="800000"/>
              <a:headEnd/>
              <a:tailEnd/>
            </a:ln>
          </p:spPr>
          <p:txBody>
            <a:bodyPr lIns="0" tIns="0" rIns="0" bIns="0" anchor="ctr" anchorCtr="1"/>
            <a:lstStyle/>
            <a:p>
              <a:pPr eaLnBrk="0" fontAlgn="auto" hangingPunct="0">
                <a:lnSpc>
                  <a:spcPct val="120000"/>
                </a:lnSpc>
                <a:spcBef>
                  <a:spcPts val="0"/>
                </a:spcBef>
                <a:spcAft>
                  <a:spcPts val="0"/>
                </a:spcAft>
                <a:buClr>
                  <a:srgbClr val="D4001A"/>
                </a:buClr>
                <a:defRPr/>
              </a:pPr>
              <a:r>
                <a:rPr lang="en-US" sz="1100" b="1" kern="0" dirty="0">
                  <a:solidFill>
                    <a:sysClr val="windowText" lastClr="000000"/>
                  </a:solidFill>
                  <a:latin typeface="+mn-lt"/>
                </a:rPr>
                <a:t>What is the Relevant Business Situation? </a:t>
              </a:r>
            </a:p>
          </p:txBody>
        </p:sp>
      </p:grpSp>
      <p:grpSp>
        <p:nvGrpSpPr>
          <p:cNvPr id="3" name="Group 64"/>
          <p:cNvGrpSpPr>
            <a:grpSpLocks/>
          </p:cNvGrpSpPr>
          <p:nvPr/>
        </p:nvGrpSpPr>
        <p:grpSpPr bwMode="auto">
          <a:xfrm>
            <a:off x="377825" y="3055938"/>
            <a:ext cx="8391525" cy="1811444"/>
            <a:chOff x="377825" y="2457212"/>
            <a:chExt cx="8392161" cy="1811472"/>
          </a:xfrm>
        </p:grpSpPr>
        <p:sp>
          <p:nvSpPr>
            <p:cNvPr id="42" name="Rectangle 4"/>
            <p:cNvSpPr>
              <a:spLocks noChangeArrowheads="1"/>
            </p:cNvSpPr>
            <p:nvPr/>
          </p:nvSpPr>
          <p:spPr bwMode="auto">
            <a:xfrm>
              <a:off x="377825" y="2563576"/>
              <a:ext cx="8309605" cy="1705108"/>
            </a:xfrm>
            <a:prstGeom prst="rect">
              <a:avLst/>
            </a:prstGeom>
            <a:noFill/>
            <a:ln w="9525" algn="ctr">
              <a:noFill/>
              <a:miter lim="800000"/>
              <a:headEnd/>
              <a:tailEnd/>
            </a:ln>
            <a:effectLst>
              <a:prstShdw prst="shdw17" dist="17961" dir="2700000">
                <a:srgbClr val="003399">
                  <a:gamma/>
                  <a:shade val="60000"/>
                  <a:invGamma/>
                </a:srgbClr>
              </a:prstShdw>
            </a:effectLst>
          </p:spPr>
          <p:txBody>
            <a:bodyPr>
              <a:spAutoFit/>
            </a:bodyPr>
            <a:lstStyle/>
            <a:p>
              <a:pPr marL="168275" indent="-168275" eaLnBrk="0" fontAlgn="auto" hangingPunct="0">
                <a:lnSpc>
                  <a:spcPct val="120000"/>
                </a:lnSpc>
                <a:spcBef>
                  <a:spcPct val="40000"/>
                </a:spcBef>
                <a:spcAft>
                  <a:spcPts val="0"/>
                </a:spcAft>
                <a:buFont typeface="Wingdings 2" pitchFamily="18" charset="2"/>
                <a:buChar char="¡"/>
                <a:defRPr/>
              </a:pPr>
              <a:r>
                <a:rPr lang="en-US" sz="1200" b="1" kern="0" dirty="0">
                  <a:solidFill>
                    <a:sysClr val="windowText" lastClr="000000"/>
                  </a:solidFill>
                  <a:latin typeface="+mn-lt"/>
                </a:rPr>
                <a:t>Problem Statement</a:t>
              </a:r>
              <a:r>
                <a:rPr lang="en-US" sz="1200" kern="0" dirty="0">
                  <a:solidFill>
                    <a:sysClr val="windowText" lastClr="000000"/>
                  </a:solidFill>
                  <a:latin typeface="+mn-lt"/>
                </a:rPr>
                <a:t>:  </a:t>
              </a:r>
              <a:endParaRPr lang="en-US" sz="1200" i="1" kern="0" dirty="0">
                <a:solidFill>
                  <a:sysClr val="windowText" lastClr="000000"/>
                </a:solidFill>
                <a:latin typeface="+mn-lt"/>
              </a:endParaRPr>
            </a:p>
            <a:p>
              <a:pPr marL="168275" indent="-168275" eaLnBrk="0" fontAlgn="auto" hangingPunct="0">
                <a:lnSpc>
                  <a:spcPct val="120000"/>
                </a:lnSpc>
                <a:spcBef>
                  <a:spcPct val="40000"/>
                </a:spcBef>
                <a:spcAft>
                  <a:spcPts val="0"/>
                </a:spcAft>
                <a:defRPr/>
              </a:pPr>
              <a:endParaRPr lang="en-US" sz="1100" kern="0" dirty="0">
                <a:solidFill>
                  <a:sysClr val="windowText" lastClr="000000"/>
                </a:solidFill>
                <a:latin typeface="+mn-lt"/>
              </a:endParaRPr>
            </a:p>
            <a:p>
              <a:pPr marL="168275" indent="-168275" eaLnBrk="0" fontAlgn="auto" hangingPunct="0">
                <a:lnSpc>
                  <a:spcPct val="120000"/>
                </a:lnSpc>
                <a:spcBef>
                  <a:spcPct val="40000"/>
                </a:spcBef>
                <a:spcAft>
                  <a:spcPts val="0"/>
                </a:spcAft>
                <a:buFont typeface="Wingdings 2" pitchFamily="18" charset="2"/>
                <a:buChar char="¡"/>
                <a:defRPr/>
              </a:pPr>
              <a:endParaRPr lang="en-US" sz="1100" kern="0" dirty="0" smtClean="0">
                <a:solidFill>
                  <a:sysClr val="windowText" lastClr="000000"/>
                </a:solidFill>
                <a:latin typeface="+mn-lt"/>
              </a:endParaRPr>
            </a:p>
            <a:p>
              <a:pPr marL="168275" indent="-168275" eaLnBrk="0" fontAlgn="auto" hangingPunct="0">
                <a:lnSpc>
                  <a:spcPct val="120000"/>
                </a:lnSpc>
                <a:spcBef>
                  <a:spcPct val="40000"/>
                </a:spcBef>
                <a:spcAft>
                  <a:spcPts val="0"/>
                </a:spcAft>
                <a:buFont typeface="Wingdings 2" pitchFamily="18" charset="2"/>
                <a:buChar char="¡"/>
                <a:defRPr/>
              </a:pPr>
              <a:endParaRPr lang="en-US" sz="1100" kern="0" dirty="0" smtClean="0">
                <a:solidFill>
                  <a:sysClr val="windowText" lastClr="000000"/>
                </a:solidFill>
              </a:endParaRPr>
            </a:p>
            <a:p>
              <a:pPr marL="168275" indent="-168275" eaLnBrk="0" fontAlgn="auto" hangingPunct="0">
                <a:lnSpc>
                  <a:spcPct val="120000"/>
                </a:lnSpc>
                <a:spcBef>
                  <a:spcPct val="40000"/>
                </a:spcBef>
                <a:spcAft>
                  <a:spcPts val="0"/>
                </a:spcAft>
                <a:buFont typeface="Wingdings 2" pitchFamily="18" charset="2"/>
                <a:buChar char="¡"/>
                <a:defRPr/>
              </a:pPr>
              <a:endParaRPr lang="en-US" sz="1100" kern="0" dirty="0" smtClean="0">
                <a:solidFill>
                  <a:sysClr val="windowText" lastClr="000000"/>
                </a:solidFill>
                <a:latin typeface="+mn-lt"/>
              </a:endParaRPr>
            </a:p>
            <a:p>
              <a:pPr marL="168275" indent="-168275" eaLnBrk="0" fontAlgn="auto" hangingPunct="0">
                <a:lnSpc>
                  <a:spcPct val="120000"/>
                </a:lnSpc>
                <a:spcBef>
                  <a:spcPct val="40000"/>
                </a:spcBef>
                <a:spcAft>
                  <a:spcPts val="0"/>
                </a:spcAft>
                <a:defRPr/>
              </a:pPr>
              <a:endParaRPr lang="en-US" sz="1100" kern="0" dirty="0">
                <a:solidFill>
                  <a:sysClr val="windowText" lastClr="000000"/>
                </a:solidFill>
                <a:latin typeface="+mn-lt"/>
              </a:endParaRPr>
            </a:p>
          </p:txBody>
        </p:sp>
        <p:sp>
          <p:nvSpPr>
            <p:cNvPr id="43" name="Line 6"/>
            <p:cNvSpPr>
              <a:spLocks noChangeShapeType="1"/>
            </p:cNvSpPr>
            <p:nvPr/>
          </p:nvSpPr>
          <p:spPr bwMode="gray">
            <a:xfrm>
              <a:off x="403227" y="2500075"/>
              <a:ext cx="8366759" cy="0"/>
            </a:xfrm>
            <a:prstGeom prst="line">
              <a:avLst/>
            </a:prstGeom>
            <a:noFill/>
            <a:ln w="12700" cap="rnd">
              <a:solidFill>
                <a:srgbClr val="C00000"/>
              </a:solidFill>
              <a:round/>
              <a:headEnd/>
              <a:tailEnd/>
            </a:ln>
          </p:spPr>
          <p:txBody>
            <a:bodyPr wrap="none" anchor="ctr"/>
            <a:lstStyle/>
            <a:p>
              <a:pPr eaLnBrk="0" fontAlgn="auto" hangingPunct="0">
                <a:spcBef>
                  <a:spcPts val="0"/>
                </a:spcBef>
                <a:spcAft>
                  <a:spcPts val="0"/>
                </a:spcAft>
                <a:buClr>
                  <a:srgbClr val="D4001A"/>
                </a:buClr>
                <a:buFontTx/>
                <a:buChar char="•"/>
                <a:defRPr/>
              </a:pPr>
              <a:endParaRPr lang="en-US" sz="1800" kern="0" dirty="0">
                <a:solidFill>
                  <a:sysClr val="windowText" lastClr="000000"/>
                </a:solidFill>
                <a:latin typeface="+mn-lt"/>
              </a:endParaRPr>
            </a:p>
          </p:txBody>
        </p:sp>
        <p:sp>
          <p:nvSpPr>
            <p:cNvPr id="44" name="Rectangle 7"/>
            <p:cNvSpPr>
              <a:spLocks noChangeArrowheads="1"/>
            </p:cNvSpPr>
            <p:nvPr/>
          </p:nvSpPr>
          <p:spPr bwMode="gray">
            <a:xfrm>
              <a:off x="3178387" y="2457212"/>
              <a:ext cx="2665615" cy="122239"/>
            </a:xfrm>
            <a:prstGeom prst="rect">
              <a:avLst/>
            </a:prstGeom>
            <a:solidFill>
              <a:srgbClr val="FFFFFF"/>
            </a:solidFill>
            <a:ln w="12700" cap="rnd" algn="ctr">
              <a:noFill/>
              <a:miter lim="800000"/>
              <a:headEnd/>
              <a:tailEnd/>
            </a:ln>
          </p:spPr>
          <p:txBody>
            <a:bodyPr lIns="0" tIns="0" rIns="0" bIns="0" anchor="ctr" anchorCtr="1"/>
            <a:lstStyle/>
            <a:p>
              <a:pPr eaLnBrk="0" fontAlgn="auto" hangingPunct="0">
                <a:lnSpc>
                  <a:spcPct val="120000"/>
                </a:lnSpc>
                <a:spcBef>
                  <a:spcPts val="0"/>
                </a:spcBef>
                <a:spcAft>
                  <a:spcPts val="0"/>
                </a:spcAft>
                <a:buClr>
                  <a:srgbClr val="D4001A"/>
                </a:buClr>
                <a:defRPr/>
              </a:pPr>
              <a:r>
                <a:rPr lang="en-US" sz="1100" b="1" kern="0" dirty="0">
                  <a:solidFill>
                    <a:sysClr val="windowText" lastClr="000000"/>
                  </a:solidFill>
                  <a:latin typeface="+mn-lt"/>
                </a:rPr>
                <a:t>What is the Problem or Opportunity?</a:t>
              </a:r>
            </a:p>
          </p:txBody>
        </p:sp>
      </p:grpSp>
      <p:sp>
        <p:nvSpPr>
          <p:cNvPr id="15" name="TextBox 14"/>
          <p:cNvSpPr txBox="1"/>
          <p:nvPr/>
        </p:nvSpPr>
        <p:spPr>
          <a:xfrm>
            <a:off x="706820" y="3397469"/>
            <a:ext cx="7543800" cy="3662541"/>
          </a:xfrm>
          <a:prstGeom prst="rect">
            <a:avLst/>
          </a:prstGeom>
          <a:noFill/>
        </p:spPr>
        <p:txBody>
          <a:bodyPr wrap="square" rtlCol="0">
            <a:spAutoFit/>
          </a:bodyPr>
          <a:lstStyle/>
          <a:p>
            <a:pPr marL="117475" lvl="1" indent="-117475" defTabSz="2511425">
              <a:buClr>
                <a:srgbClr val="C00000"/>
              </a:buClr>
            </a:pPr>
            <a:endParaRPr lang="en-US" sz="1200" b="1" u="sng" dirty="0" smtClean="0">
              <a:solidFill>
                <a:srgbClr val="C00000"/>
              </a:solidFill>
              <a:latin typeface="Calibri" pitchFamily="34" charset="0"/>
            </a:endParaRPr>
          </a:p>
          <a:p>
            <a:pPr marL="117475" lvl="1" indent="-117475" defTabSz="2511425">
              <a:buClr>
                <a:srgbClr val="C00000"/>
              </a:buClr>
              <a:buFont typeface="Wingdings" pitchFamily="2" charset="2"/>
              <a:buChar char="§"/>
            </a:pPr>
            <a:r>
              <a:rPr lang="en-US" sz="1200" dirty="0" smtClean="0">
                <a:latin typeface="Calibri" pitchFamily="34" charset="0"/>
              </a:rPr>
              <a:t>Customer perception does not reflect BAC’s actual strength in security protection; </a:t>
            </a:r>
            <a:r>
              <a:rPr lang="en-US" sz="1200" b="1" dirty="0" smtClean="0">
                <a:solidFill>
                  <a:schemeClr val="accent1"/>
                </a:solidFill>
                <a:latin typeface="Calibri" pitchFamily="34" charset="0"/>
              </a:rPr>
              <a:t>VOC shows that Security concerns are the #1 or #2 barrier to online/self-service adoption.**</a:t>
            </a:r>
          </a:p>
          <a:p>
            <a:pPr marL="117475" lvl="1" indent="-117475" defTabSz="2511425">
              <a:buClr>
                <a:srgbClr val="C00000"/>
              </a:buClr>
            </a:pPr>
            <a:r>
              <a:rPr lang="en-US" sz="1200" b="1" dirty="0" smtClean="0">
                <a:latin typeface="Calibri" pitchFamily="34" charset="0"/>
              </a:rPr>
              <a:t> </a:t>
            </a:r>
            <a:endParaRPr lang="en-US" sz="1200" dirty="0" smtClean="0">
              <a:latin typeface="Calibri" pitchFamily="34" charset="0"/>
            </a:endParaRPr>
          </a:p>
          <a:p>
            <a:pPr marL="117475" lvl="1" indent="-117475" defTabSz="2511425">
              <a:buClr>
                <a:srgbClr val="C00000"/>
              </a:buClr>
              <a:buFont typeface="Wingdings" pitchFamily="2" charset="2"/>
              <a:buChar char="§"/>
            </a:pPr>
            <a:r>
              <a:rPr lang="en-US" sz="1200" dirty="0" smtClean="0">
                <a:latin typeface="Calibri" pitchFamily="34" charset="0"/>
              </a:rPr>
              <a:t>While the Bank’s layered security strategy does a great job of protecting customers within its OLB/firewalls, customers don’t fully understand the level of potential risk that Malware and other viruses present.    </a:t>
            </a:r>
            <a:r>
              <a:rPr lang="en-US" sz="1200" b="1" dirty="0" smtClean="0">
                <a:solidFill>
                  <a:schemeClr val="tx2">
                    <a:lumMod val="60000"/>
                    <a:lumOff val="40000"/>
                  </a:schemeClr>
                </a:solidFill>
                <a:latin typeface="Calibri" pitchFamily="34" charset="0"/>
              </a:rPr>
              <a:t>Personal I.D. theft is the #1 crime in the U.S.</a:t>
            </a:r>
            <a:r>
              <a:rPr lang="en-US" sz="1200" dirty="0" smtClean="0">
                <a:latin typeface="Calibri" pitchFamily="34" charset="0"/>
              </a:rPr>
              <a:t>   1 in 3 Americans have experienced personal fraud.</a:t>
            </a:r>
            <a:endParaRPr lang="en-US" sz="1200" b="1" i="1" dirty="0" smtClean="0">
              <a:latin typeface="Calibri" pitchFamily="34" charset="0"/>
            </a:endParaRPr>
          </a:p>
          <a:p>
            <a:pPr marL="117475" lvl="1" indent="-117475" defTabSz="2511425">
              <a:buClr>
                <a:srgbClr val="C00000"/>
              </a:buClr>
              <a:buFont typeface="Wingdings" pitchFamily="2" charset="2"/>
              <a:buChar char="§"/>
            </a:pPr>
            <a:endParaRPr lang="en-US" sz="1200" dirty="0" smtClean="0">
              <a:latin typeface="Calibri" pitchFamily="34" charset="0"/>
            </a:endParaRPr>
          </a:p>
          <a:p>
            <a:pPr marL="117475" lvl="1" indent="-117475" defTabSz="2511425">
              <a:buClr>
                <a:srgbClr val="C00000"/>
              </a:buClr>
              <a:buFont typeface="Wingdings" pitchFamily="2" charset="2"/>
              <a:buChar char="§"/>
            </a:pPr>
            <a:r>
              <a:rPr lang="en-US" sz="1200" dirty="0" smtClean="0">
                <a:latin typeface="Calibri" pitchFamily="34" charset="0"/>
              </a:rPr>
              <a:t>There is a </a:t>
            </a:r>
            <a:r>
              <a:rPr lang="en-US" sz="1200" b="1" dirty="0" smtClean="0">
                <a:solidFill>
                  <a:schemeClr val="accent1"/>
                </a:solidFill>
                <a:latin typeface="Calibri" pitchFamily="34" charset="0"/>
              </a:rPr>
              <a:t>need to educate customers about how they can do more to protect their personal information</a:t>
            </a:r>
            <a:r>
              <a:rPr lang="en-US" sz="1200" b="1" dirty="0" smtClean="0">
                <a:latin typeface="Calibri" pitchFamily="34" charset="0"/>
              </a:rPr>
              <a:t> </a:t>
            </a:r>
            <a:r>
              <a:rPr lang="en-US" sz="1200" dirty="0" smtClean="0">
                <a:latin typeface="Calibri" pitchFamily="34" charset="0"/>
              </a:rPr>
              <a:t>when on BAC and external sites</a:t>
            </a:r>
            <a:r>
              <a:rPr lang="en-US" sz="1200" strike="sngStrike" dirty="0" smtClean="0">
                <a:latin typeface="Calibri" pitchFamily="34" charset="0"/>
              </a:rPr>
              <a:t>  C</a:t>
            </a:r>
            <a:r>
              <a:rPr lang="en-US" sz="1200" dirty="0" smtClean="0">
                <a:latin typeface="Calibri" pitchFamily="34" charset="0"/>
              </a:rPr>
              <a:t>ustomers need to understand that they have a responsibility to take action on behalf of their personal online security.</a:t>
            </a:r>
          </a:p>
          <a:p>
            <a:pPr marL="117475" lvl="1" indent="-117475" defTabSz="2511425">
              <a:buClr>
                <a:srgbClr val="C00000"/>
              </a:buClr>
            </a:pPr>
            <a:r>
              <a:rPr lang="en-US" sz="1200" dirty="0" smtClean="0">
                <a:latin typeface="Calibri" pitchFamily="34" charset="0"/>
              </a:rPr>
              <a:t>  </a:t>
            </a:r>
          </a:p>
          <a:p>
            <a:pPr marL="117475" lvl="1" indent="-117475" defTabSz="2511425">
              <a:buClr>
                <a:srgbClr val="C00000"/>
              </a:buClr>
              <a:buFont typeface="Wingdings" pitchFamily="2" charset="2"/>
              <a:buChar char="§"/>
            </a:pPr>
            <a:r>
              <a:rPr lang="en-US" sz="1200" b="1" dirty="0" smtClean="0">
                <a:solidFill>
                  <a:srgbClr val="C00000"/>
                </a:solidFill>
                <a:latin typeface="Calibri" pitchFamily="34" charset="0"/>
              </a:rPr>
              <a:t>Current online environment offers a myriad of security solutions to customers but does not offer a comprehensive view of optimal security protection</a:t>
            </a:r>
          </a:p>
          <a:p>
            <a:pPr marL="117475" lvl="1" indent="-117475" defTabSz="2511425">
              <a:buClr>
                <a:srgbClr val="C00000"/>
              </a:buClr>
            </a:pPr>
            <a:endParaRPr lang="en-US" sz="1200" i="1" kern="0" dirty="0" smtClean="0">
              <a:solidFill>
                <a:sysClr val="windowText" lastClr="000000"/>
              </a:solidFill>
              <a:latin typeface="Calibri" pitchFamily="34" charset="0"/>
            </a:endParaRPr>
          </a:p>
          <a:p>
            <a:pPr marL="117475" lvl="1" indent="-117475" defTabSz="2511425">
              <a:buClr>
                <a:srgbClr val="C00000"/>
              </a:buClr>
            </a:pPr>
            <a:r>
              <a:rPr lang="en-US" sz="1200" i="1" kern="0" dirty="0" smtClean="0">
                <a:solidFill>
                  <a:sysClr val="windowText" lastClr="000000"/>
                </a:solidFill>
                <a:latin typeface="Calibri" pitchFamily="34" charset="0"/>
              </a:rPr>
              <a:t>**Source: internal VOC and 2009 Javelin Strategy and Research ‘Online Banking and Bill Payment Forecast’ study</a:t>
            </a:r>
            <a:endParaRPr lang="en-US" sz="1200" dirty="0" smtClean="0">
              <a:latin typeface="Calibri" pitchFamily="34" charset="0"/>
            </a:endParaRPr>
          </a:p>
          <a:p>
            <a:pPr marL="117475" lvl="1" indent="-117475" defTabSz="2511425">
              <a:buClr>
                <a:srgbClr val="C00000"/>
              </a:buClr>
            </a:pPr>
            <a:endParaRPr lang="en-US" sz="1200" dirty="0" smtClean="0">
              <a:latin typeface="Calibri" pitchFamily="34" charset="0"/>
            </a:endParaRPr>
          </a:p>
          <a:p>
            <a:pPr marL="117475" lvl="1" indent="-117475" defTabSz="2511425">
              <a:buClr>
                <a:srgbClr val="C00000"/>
              </a:buClr>
            </a:pPr>
            <a:endParaRPr lang="en-US" sz="1400" dirty="0" smtClean="0"/>
          </a:p>
          <a:p>
            <a:pPr marL="117475" lvl="1" indent="-117475" defTabSz="2511425">
              <a:buClr>
                <a:srgbClr val="C00000"/>
              </a:buClr>
              <a:buFont typeface="Arial" pitchFamily="34" charset="0"/>
              <a:buChar char="•"/>
            </a:pPr>
            <a:endParaRPr lang="en-US" sz="1400" dirty="0" smtClean="0"/>
          </a:p>
        </p:txBody>
      </p:sp>
      <p:sp>
        <p:nvSpPr>
          <p:cNvPr id="16" name="TextBox 15"/>
          <p:cNvSpPr txBox="1"/>
          <p:nvPr/>
        </p:nvSpPr>
        <p:spPr>
          <a:xfrm>
            <a:off x="662151" y="1174264"/>
            <a:ext cx="7987862" cy="1908215"/>
          </a:xfrm>
          <a:prstGeom prst="rect">
            <a:avLst/>
          </a:prstGeom>
          <a:noFill/>
        </p:spPr>
        <p:txBody>
          <a:bodyPr wrap="square" rtlCol="0">
            <a:spAutoFit/>
          </a:bodyPr>
          <a:lstStyle/>
          <a:p>
            <a:pPr marL="117475" lvl="1" indent="-117475" defTabSz="2511425">
              <a:buClr>
                <a:srgbClr val="C00000"/>
              </a:buClr>
              <a:buFont typeface="Wingdings" pitchFamily="2" charset="2"/>
              <a:buChar char="§"/>
            </a:pPr>
            <a:r>
              <a:rPr lang="en-US" sz="1200" dirty="0" smtClean="0">
                <a:latin typeface="Calibri" pitchFamily="34" charset="0"/>
              </a:rPr>
              <a:t>BAC is consistently recognized by outside 3</a:t>
            </a:r>
            <a:r>
              <a:rPr lang="en-US" sz="1200" baseline="30000" dirty="0" smtClean="0">
                <a:latin typeface="Calibri" pitchFamily="34" charset="0"/>
              </a:rPr>
              <a:t>rd</a:t>
            </a:r>
            <a:r>
              <a:rPr lang="en-US" sz="1200" dirty="0" smtClean="0">
                <a:latin typeface="Calibri" pitchFamily="34" charset="0"/>
              </a:rPr>
              <a:t> parties as being a leader in security*</a:t>
            </a:r>
          </a:p>
          <a:p>
            <a:pPr marL="117475" lvl="1" indent="-117475" defTabSz="2511425">
              <a:buClr>
                <a:srgbClr val="C00000"/>
              </a:buClr>
              <a:buFont typeface="Wingdings" pitchFamily="2" charset="2"/>
              <a:buChar char="§"/>
            </a:pPr>
            <a:endParaRPr lang="en-US" sz="1200" dirty="0" smtClean="0">
              <a:latin typeface="Calibri" pitchFamily="34" charset="0"/>
            </a:endParaRPr>
          </a:p>
          <a:p>
            <a:pPr marL="117475" lvl="1" indent="-117475" defTabSz="2511425">
              <a:buClr>
                <a:srgbClr val="C00000"/>
              </a:buClr>
              <a:buFont typeface="Wingdings" pitchFamily="2" charset="2"/>
              <a:buChar char="§"/>
            </a:pPr>
            <a:r>
              <a:rPr lang="en-US" sz="1200" dirty="0" smtClean="0">
                <a:latin typeface="Calibri" pitchFamily="34" charset="0"/>
              </a:rPr>
              <a:t>Research findings from a cross-functional enterprise security messaging team formed early 2010 helped  guide the development of the $0 Liability Guarantee as a Broad Bet; security continues to play an important role in BAC’s business and brand objectives:  </a:t>
            </a:r>
            <a:r>
              <a:rPr lang="en-US" sz="1200" b="1" dirty="0" smtClean="0">
                <a:solidFill>
                  <a:srgbClr val="C00000"/>
                </a:solidFill>
                <a:latin typeface="Calibri" pitchFamily="34" charset="0"/>
              </a:rPr>
              <a:t>Foundational in building Trust; Encourages use of e-Channels;</a:t>
            </a:r>
            <a:r>
              <a:rPr lang="en-US" sz="1200" dirty="0" smtClean="0">
                <a:latin typeface="Calibri" pitchFamily="34" charset="0"/>
              </a:rPr>
              <a:t> Improved Satisfaction and willingness to adopt OLB features. </a:t>
            </a:r>
          </a:p>
          <a:p>
            <a:pPr marL="117475" lvl="1" indent="-117475" defTabSz="2511425">
              <a:buClr>
                <a:srgbClr val="C00000"/>
              </a:buClr>
              <a:buFont typeface="Wingdings" pitchFamily="2" charset="2"/>
              <a:buChar char="§"/>
            </a:pPr>
            <a:endParaRPr lang="en-US" sz="1200" dirty="0" smtClean="0">
              <a:latin typeface="Calibri" pitchFamily="34" charset="0"/>
            </a:endParaRPr>
          </a:p>
          <a:p>
            <a:pPr marL="117475" lvl="1" indent="-117475" defTabSz="2511425">
              <a:buClr>
                <a:srgbClr val="C00000"/>
              </a:buClr>
              <a:buFont typeface="Wingdings" pitchFamily="2" charset="2"/>
              <a:buChar char="§"/>
            </a:pPr>
            <a:r>
              <a:rPr lang="en-US" sz="1200" dirty="0" smtClean="0">
                <a:latin typeface="Calibri" pitchFamily="34" charset="0"/>
              </a:rPr>
              <a:t>Fraud cost to the bank forecasted to be $12MM in 2011 – security programs critical to fraud cost reduction</a:t>
            </a:r>
          </a:p>
          <a:p>
            <a:pPr marL="117475" lvl="1" indent="-117475" defTabSz="2511425">
              <a:buClr>
                <a:srgbClr val="C00000"/>
              </a:buClr>
              <a:buFont typeface="Wingdings" pitchFamily="2" charset="2"/>
              <a:buChar char="§"/>
            </a:pPr>
            <a:endParaRPr lang="en-US" sz="1200" dirty="0" smtClean="0">
              <a:latin typeface="Calibri" pitchFamily="34" charset="0"/>
            </a:endParaRPr>
          </a:p>
          <a:p>
            <a:pPr marL="117475" lvl="1" indent="-117475" defTabSz="2511425">
              <a:buClr>
                <a:srgbClr val="C00000"/>
              </a:buClr>
            </a:pPr>
            <a:r>
              <a:rPr lang="en-US" sz="1000" i="1" kern="0" dirty="0" smtClean="0">
                <a:solidFill>
                  <a:sysClr val="windowText" lastClr="000000"/>
                </a:solidFill>
                <a:latin typeface="Calibri" pitchFamily="34" charset="0"/>
              </a:rPr>
              <a:t>*BAC online security has ranked #1 on Javelin scorecard 6 years consecutively</a:t>
            </a:r>
            <a:endParaRPr lang="en-US" sz="1000"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
          <p:cNvSpPr>
            <a:spLocks noGrp="1"/>
          </p:cNvSpPr>
          <p:nvPr>
            <p:ph type="title" idx="4294967295"/>
          </p:nvPr>
        </p:nvSpPr>
        <p:spPr/>
        <p:txBody>
          <a:bodyPr/>
          <a:lstStyle/>
          <a:p>
            <a:r>
              <a:rPr lang="en-US" sz="1600" dirty="0" smtClean="0">
                <a:solidFill>
                  <a:srgbClr val="C00000"/>
                </a:solidFill>
                <a:latin typeface="Tahoma" pitchFamily="34" charset="0"/>
                <a:cs typeface="Tahoma" pitchFamily="34" charset="0"/>
              </a:rPr>
              <a:t/>
            </a:r>
            <a:br>
              <a:rPr lang="en-US" sz="1600" dirty="0" smtClean="0">
                <a:solidFill>
                  <a:srgbClr val="C00000"/>
                </a:solidFill>
                <a:latin typeface="Tahoma" pitchFamily="34" charset="0"/>
                <a:cs typeface="Tahoma" pitchFamily="34" charset="0"/>
              </a:rPr>
            </a:br>
            <a:r>
              <a:rPr lang="en-US" sz="1600" dirty="0" smtClean="0">
                <a:solidFill>
                  <a:srgbClr val="C00000"/>
                </a:solidFill>
                <a:latin typeface="Tahoma" pitchFamily="34" charset="0"/>
                <a:cs typeface="Tahoma" pitchFamily="34" charset="0"/>
              </a:rPr>
              <a:t> </a:t>
            </a:r>
            <a:br>
              <a:rPr lang="en-US" sz="1600" dirty="0" smtClean="0">
                <a:solidFill>
                  <a:srgbClr val="C00000"/>
                </a:solidFill>
                <a:latin typeface="Tahoma" pitchFamily="34" charset="0"/>
                <a:cs typeface="Tahoma" pitchFamily="34" charset="0"/>
              </a:rPr>
            </a:br>
            <a:r>
              <a:rPr lang="en-US" sz="2000" dirty="0" smtClean="0">
                <a:solidFill>
                  <a:srgbClr val="C00000"/>
                </a:solidFill>
                <a:cs typeface="Tahoma" pitchFamily="34" charset="0"/>
              </a:rPr>
              <a:t>Strategic Summary:  Security </a:t>
            </a:r>
            <a:endParaRPr lang="en-US" sz="2000" dirty="0" smtClean="0">
              <a:cs typeface="Tahoma" pitchFamily="34" charset="0"/>
            </a:endParaRPr>
          </a:p>
        </p:txBody>
      </p:sp>
      <p:sp>
        <p:nvSpPr>
          <p:cNvPr id="6" name="Slide Number Placeholder 5"/>
          <p:cNvSpPr>
            <a:spLocks noGrp="1" noChangeArrowheads="1"/>
          </p:cNvSpPr>
          <p:nvPr>
            <p:ph type="sldNum" sz="quarter" idx="11"/>
          </p:nvPr>
        </p:nvSpPr>
        <p:spPr/>
        <p:txBody>
          <a:bodyPr/>
          <a:lstStyle/>
          <a:p>
            <a:pPr>
              <a:defRPr/>
            </a:pPr>
            <a:fld id="{F4D90F59-AFC1-4D53-91AE-E2B1B25DCD68}" type="slidenum">
              <a:rPr lang="en-US"/>
              <a:pPr>
                <a:defRPr/>
              </a:pPr>
              <a:t>3</a:t>
            </a:fld>
            <a:endParaRPr lang="en-US" dirty="0"/>
          </a:p>
        </p:txBody>
      </p:sp>
      <p:sp>
        <p:nvSpPr>
          <p:cNvPr id="4" name="Slide Number Placeholder 4"/>
          <p:cNvSpPr txBox="1">
            <a:spLocks noGrp="1"/>
          </p:cNvSpPr>
          <p:nvPr/>
        </p:nvSpPr>
        <p:spPr bwMode="auto">
          <a:xfrm>
            <a:off x="0" y="6400800"/>
            <a:ext cx="457200" cy="457200"/>
          </a:xfrm>
          <a:prstGeom prst="rect">
            <a:avLst/>
          </a:prstGeom>
          <a:noFill/>
          <a:ln>
            <a:miter lim="800000"/>
            <a:headEnd/>
            <a:tailEnd/>
          </a:ln>
        </p:spPr>
        <p:txBody>
          <a:bodyPr anchor="ctr"/>
          <a:lstStyle/>
          <a:p>
            <a:pPr algn="r">
              <a:defRPr/>
            </a:pPr>
            <a:fld id="{F614FEF9-B85D-4FEF-BF82-C2DEB735C20C}" type="slidenum">
              <a:rPr lang="en-US" sz="1000">
                <a:solidFill>
                  <a:srgbClr val="D4001A"/>
                </a:solidFill>
                <a:latin typeface="+mn-lt"/>
              </a:rPr>
              <a:pPr algn="r">
                <a:defRPr/>
              </a:pPr>
              <a:t>3</a:t>
            </a:fld>
            <a:endParaRPr lang="en-US" sz="1000" dirty="0">
              <a:solidFill>
                <a:srgbClr val="D4001A"/>
              </a:solidFill>
              <a:latin typeface="+mn-lt"/>
            </a:endParaRPr>
          </a:p>
        </p:txBody>
      </p:sp>
      <p:sp>
        <p:nvSpPr>
          <p:cNvPr id="5" name="Footer Placeholder 5"/>
          <p:cNvSpPr txBox="1">
            <a:spLocks noGrp="1"/>
          </p:cNvSpPr>
          <p:nvPr/>
        </p:nvSpPr>
        <p:spPr bwMode="auto">
          <a:xfrm>
            <a:off x="457200" y="6400800"/>
            <a:ext cx="4114800" cy="457200"/>
          </a:xfrm>
          <a:prstGeom prst="rect">
            <a:avLst/>
          </a:prstGeom>
          <a:noFill/>
          <a:ln>
            <a:miter lim="800000"/>
            <a:headEnd/>
            <a:tailEnd/>
          </a:ln>
        </p:spPr>
        <p:txBody>
          <a:bodyPr anchor="ctr"/>
          <a:lstStyle/>
          <a:p>
            <a:pPr>
              <a:defRPr/>
            </a:pPr>
            <a:r>
              <a:rPr lang="en-US" sz="1000" dirty="0">
                <a:solidFill>
                  <a:srgbClr val="808080"/>
                </a:solidFill>
                <a:latin typeface="+mn-lt"/>
              </a:rPr>
              <a:t>Bank of America: Confidential</a:t>
            </a:r>
          </a:p>
        </p:txBody>
      </p:sp>
      <p:grpSp>
        <p:nvGrpSpPr>
          <p:cNvPr id="2" name="Group 63"/>
          <p:cNvGrpSpPr>
            <a:grpSpLocks/>
          </p:cNvGrpSpPr>
          <p:nvPr/>
        </p:nvGrpSpPr>
        <p:grpSpPr bwMode="auto">
          <a:xfrm>
            <a:off x="399972" y="462403"/>
            <a:ext cx="8486869" cy="5915466"/>
            <a:chOff x="399973" y="462383"/>
            <a:chExt cx="8487513" cy="5915557"/>
          </a:xfrm>
        </p:grpSpPr>
        <p:sp>
          <p:nvSpPr>
            <p:cNvPr id="22542" name="Rectangle 4"/>
            <p:cNvSpPr>
              <a:spLocks noChangeArrowheads="1"/>
            </p:cNvSpPr>
            <p:nvPr/>
          </p:nvSpPr>
          <p:spPr bwMode="auto">
            <a:xfrm>
              <a:off x="399973" y="462383"/>
              <a:ext cx="8309606" cy="5915557"/>
            </a:xfrm>
            <a:prstGeom prst="rect">
              <a:avLst/>
            </a:prstGeom>
            <a:noFill/>
            <a:ln w="9525" algn="ctr">
              <a:noFill/>
              <a:miter lim="800000"/>
              <a:headEnd/>
              <a:tailEnd/>
            </a:ln>
            <a:effectLst>
              <a:prstShdw prst="shdw17" dist="17961" dir="2700000">
                <a:srgbClr val="001F5C"/>
              </a:prstShdw>
            </a:effectLst>
          </p:spPr>
          <p:txBody>
            <a:bodyPr>
              <a:spAutoFit/>
            </a:bodyPr>
            <a:lstStyle/>
            <a:p>
              <a:pPr marL="168275" indent="-168275" eaLnBrk="0" hangingPunct="0">
                <a:lnSpc>
                  <a:spcPct val="120000"/>
                </a:lnSpc>
                <a:spcBef>
                  <a:spcPct val="40000"/>
                </a:spcBef>
                <a:buFont typeface="Wingdings" pitchFamily="2" charset="2"/>
                <a:buChar char="§"/>
              </a:pPr>
              <a:endParaRPr lang="en-US" sz="1400" b="1" dirty="0" smtClean="0">
                <a:latin typeface="Calibri" pitchFamily="34" charset="0"/>
              </a:endParaRPr>
            </a:p>
            <a:p>
              <a:pPr marL="342900" indent="-342900"/>
              <a:endParaRPr lang="en-US" sz="1400" b="1" dirty="0" smtClean="0">
                <a:latin typeface="Calibri" pitchFamily="34" charset="0"/>
              </a:endParaRPr>
            </a:p>
            <a:p>
              <a:pPr marL="342900" indent="-342900"/>
              <a:r>
                <a:rPr lang="en-US" sz="1400" b="1" dirty="0" smtClean="0">
                  <a:latin typeface="Calibri" pitchFamily="34" charset="0"/>
                </a:rPr>
                <a:t>Goals: </a:t>
              </a:r>
              <a:r>
                <a:rPr lang="en-US" sz="1200" i="1" dirty="0" smtClean="0">
                  <a:latin typeface="Calibri" pitchFamily="34" charset="0"/>
                </a:rPr>
                <a:t>1) Increase adoption of online self-service  products leading to </a:t>
              </a:r>
              <a:r>
                <a:rPr lang="en-US" sz="1200" b="1" i="1" dirty="0" smtClean="0">
                  <a:solidFill>
                    <a:srgbClr val="C00000"/>
                  </a:solidFill>
                  <a:latin typeface="Calibri" pitchFamily="34" charset="0"/>
                </a:rPr>
                <a:t>relationship deepening </a:t>
              </a:r>
              <a:r>
                <a:rPr lang="en-US" sz="1200" i="1" dirty="0" smtClean="0">
                  <a:latin typeface="Calibri" pitchFamily="34" charset="0"/>
                </a:rPr>
                <a:t>via providing customers with enhanced security experience 2) </a:t>
              </a:r>
              <a:r>
                <a:rPr lang="en-US" sz="1200" b="1" i="1" dirty="0" smtClean="0">
                  <a:solidFill>
                    <a:srgbClr val="C00000"/>
                  </a:solidFill>
                  <a:latin typeface="Calibri" pitchFamily="34" charset="0"/>
                </a:rPr>
                <a:t>Education</a:t>
              </a:r>
              <a:r>
                <a:rPr lang="en-US" sz="1200" i="1" dirty="0" smtClean="0">
                  <a:latin typeface="Calibri" pitchFamily="34" charset="0"/>
                </a:rPr>
                <a:t> – balance how to show customers the security benefits of banking with BAC as well as the additional products they can take advantage of to improve overall security  3) Fraud </a:t>
              </a:r>
              <a:r>
                <a:rPr lang="en-US" sz="1200" b="1" i="1" dirty="0" smtClean="0">
                  <a:solidFill>
                    <a:srgbClr val="C00000"/>
                  </a:solidFill>
                  <a:latin typeface="Calibri" pitchFamily="34" charset="0"/>
                </a:rPr>
                <a:t>cost mitigation </a:t>
              </a:r>
              <a:r>
                <a:rPr lang="en-US" sz="1200" i="1" dirty="0" smtClean="0">
                  <a:latin typeface="Calibri" pitchFamily="34" charset="0"/>
                </a:rPr>
                <a:t>3) </a:t>
              </a:r>
              <a:r>
                <a:rPr lang="en-US" sz="1200" b="1" i="1" dirty="0" smtClean="0">
                  <a:solidFill>
                    <a:srgbClr val="C00000"/>
                  </a:solidFill>
                  <a:latin typeface="Calibri" pitchFamily="34" charset="0"/>
                </a:rPr>
                <a:t>Revenue</a:t>
              </a:r>
              <a:r>
                <a:rPr lang="en-US" sz="1200" i="1" dirty="0" smtClean="0">
                  <a:latin typeface="Calibri" pitchFamily="34" charset="0"/>
                </a:rPr>
                <a:t> impact</a:t>
              </a:r>
              <a:endParaRPr lang="en-US" sz="1200" b="1" i="1" dirty="0" smtClean="0">
                <a:latin typeface="Calibri" pitchFamily="34" charset="0"/>
              </a:endParaRPr>
            </a:p>
            <a:p>
              <a:pPr marL="168275" indent="-168275" eaLnBrk="0" hangingPunct="0">
                <a:lnSpc>
                  <a:spcPct val="120000"/>
                </a:lnSpc>
                <a:spcBef>
                  <a:spcPct val="40000"/>
                </a:spcBef>
                <a:buFont typeface="Wingdings" pitchFamily="2" charset="2"/>
                <a:buChar char="§"/>
              </a:pPr>
              <a:r>
                <a:rPr lang="en-US" sz="1400" b="1" dirty="0" smtClean="0">
                  <a:latin typeface="Calibri" pitchFamily="34" charset="0"/>
                </a:rPr>
                <a:t>Proposed Solution - </a:t>
              </a:r>
              <a:r>
                <a:rPr lang="en-US" sz="1200" dirty="0" smtClean="0">
                  <a:latin typeface="Calibri" pitchFamily="34" charset="0"/>
                </a:rPr>
                <a:t>Develop a marketing strategy that supports eCommerce overall multi-gen security strategy, specifically:</a:t>
              </a:r>
            </a:p>
            <a:p>
              <a:pPr marL="625475" lvl="1" indent="-168275" eaLnBrk="0" hangingPunct="0">
                <a:lnSpc>
                  <a:spcPct val="120000"/>
                </a:lnSpc>
                <a:spcBef>
                  <a:spcPct val="40000"/>
                </a:spcBef>
                <a:buFont typeface="Wingdings" pitchFamily="2" charset="2"/>
                <a:buChar char="§"/>
              </a:pPr>
              <a:r>
                <a:rPr lang="en-US" sz="1200" b="1" u="sng" dirty="0" smtClean="0">
                  <a:solidFill>
                    <a:schemeClr val="accent1"/>
                  </a:solidFill>
                  <a:latin typeface="Calibri" pitchFamily="34" charset="0"/>
                </a:rPr>
                <a:t>Education</a:t>
              </a:r>
              <a:r>
                <a:rPr lang="en-US" sz="1200" dirty="0" smtClean="0">
                  <a:latin typeface="Calibri" pitchFamily="34" charset="0"/>
                </a:rPr>
                <a:t>  - give customers an easy way to show what security features they have and what they need; help customers understand how they can leverage the bank’s layered security strategy to protect their personal information when online; provide overview of a customer’s individual security ‘status’</a:t>
              </a:r>
              <a:r>
                <a:rPr lang="en-US" sz="1200" b="1" i="1" dirty="0" smtClean="0">
                  <a:solidFill>
                    <a:srgbClr val="C00000"/>
                  </a:solidFill>
                  <a:latin typeface="Calibri" pitchFamily="34" charset="0"/>
                </a:rPr>
                <a:t> </a:t>
              </a:r>
            </a:p>
            <a:p>
              <a:pPr marL="625475" lvl="1" indent="-168275" eaLnBrk="0" hangingPunct="0">
                <a:lnSpc>
                  <a:spcPct val="120000"/>
                </a:lnSpc>
                <a:spcBef>
                  <a:spcPct val="40000"/>
                </a:spcBef>
                <a:buFont typeface="Wingdings" pitchFamily="2" charset="2"/>
                <a:buChar char="§"/>
              </a:pPr>
              <a:r>
                <a:rPr lang="en-US" sz="1200" b="1" u="sng" dirty="0" smtClean="0">
                  <a:solidFill>
                    <a:schemeClr val="accent1"/>
                  </a:solidFill>
                  <a:latin typeface="Calibri" pitchFamily="34" charset="0"/>
                </a:rPr>
                <a:t>Product awareness and consideration</a:t>
              </a:r>
              <a:r>
                <a:rPr lang="en-US" sz="1200" b="1" dirty="0" smtClean="0">
                  <a:solidFill>
                    <a:schemeClr val="accent1"/>
                  </a:solidFill>
                  <a:latin typeface="Calibri" pitchFamily="34" charset="0"/>
                </a:rPr>
                <a:t> </a:t>
              </a:r>
              <a:r>
                <a:rPr lang="en-US" sz="1200" dirty="0" smtClean="0">
                  <a:latin typeface="Calibri" pitchFamily="34" charset="0"/>
                </a:rPr>
                <a:t>- proactively extend new security software offerings to customers; reward OLB customers with </a:t>
              </a:r>
              <a:r>
                <a:rPr lang="en-US" sz="1200" i="1" dirty="0" smtClean="0">
                  <a:latin typeface="Calibri" pitchFamily="34" charset="0"/>
                </a:rPr>
                <a:t>free</a:t>
              </a:r>
              <a:r>
                <a:rPr lang="en-US" sz="1200" dirty="0" smtClean="0">
                  <a:latin typeface="Calibri" pitchFamily="34" charset="0"/>
                </a:rPr>
                <a:t> “Best in Class” software to protect their online experience and privacy; differentiate between security software offers (Trusteer vs McAfee)</a:t>
              </a:r>
            </a:p>
            <a:p>
              <a:pPr marL="625475" lvl="1" indent="-168275" eaLnBrk="0" hangingPunct="0">
                <a:lnSpc>
                  <a:spcPct val="120000"/>
                </a:lnSpc>
                <a:spcBef>
                  <a:spcPct val="40000"/>
                </a:spcBef>
                <a:buFont typeface="Wingdings" pitchFamily="2" charset="2"/>
                <a:buChar char="§"/>
              </a:pPr>
              <a:endParaRPr lang="en-US" sz="1200" dirty="0" smtClean="0">
                <a:latin typeface="Calibri" pitchFamily="34" charset="0"/>
              </a:endParaRPr>
            </a:p>
            <a:p>
              <a:pPr marL="171450" indent="-171450">
                <a:buFont typeface="Wingdings" pitchFamily="2" charset="2"/>
                <a:buChar char="§"/>
                <a:defRPr/>
              </a:pPr>
              <a:r>
                <a:rPr lang="en-US" sz="1400" b="1" dirty="0" smtClean="0">
                  <a:latin typeface="Calibri" pitchFamily="34" charset="0"/>
                </a:rPr>
                <a:t>Current state:</a:t>
              </a:r>
            </a:p>
            <a:p>
              <a:pPr marL="628650" lvl="1" indent="-171450">
                <a:defRPr/>
              </a:pPr>
              <a:r>
                <a:rPr lang="en-US" sz="1200" b="1" dirty="0" smtClean="0">
                  <a:latin typeface="Calibri" pitchFamily="34" charset="0"/>
                </a:rPr>
                <a:t> </a:t>
              </a:r>
              <a:r>
                <a:rPr lang="en-US" sz="1200" b="1" dirty="0" smtClean="0">
                  <a:solidFill>
                    <a:srgbClr val="C00000"/>
                  </a:solidFill>
                  <a:latin typeface="Calibri" pitchFamily="34" charset="0"/>
                </a:rPr>
                <a:t>Integration into the 2011 Customer Engagement strategy</a:t>
              </a:r>
              <a:r>
                <a:rPr lang="en-US" sz="1200" dirty="0" smtClean="0">
                  <a:latin typeface="Calibri" pitchFamily="34" charset="0"/>
                </a:rPr>
                <a:t>:  VOC shows correlation between Security and Deepening;  As part of the customer deepening programs, we will leverage holistic security messaging to generate awareness of security features like Site Key and Safe Pass, with special emphasis on software solutions from Trusteer and McAfee. </a:t>
              </a:r>
            </a:p>
            <a:p>
              <a:pPr marL="171450" indent="-171450">
                <a:buFont typeface="Arial" pitchFamily="34" charset="0"/>
                <a:buChar char="•"/>
                <a:defRPr/>
              </a:pPr>
              <a:endParaRPr lang="en-US" sz="1200" dirty="0" smtClean="0">
                <a:latin typeface="Calibri" pitchFamily="34" charset="0"/>
              </a:endParaRPr>
            </a:p>
            <a:p>
              <a:pPr marL="171450" indent="-171450">
                <a:buFont typeface="Wingdings" pitchFamily="2" charset="2"/>
                <a:buChar char="§"/>
                <a:defRPr/>
              </a:pPr>
              <a:r>
                <a:rPr lang="en-US" sz="1400" b="1" dirty="0" smtClean="0">
                  <a:latin typeface="Calibri" pitchFamily="34" charset="0"/>
                </a:rPr>
                <a:t>Future State: </a:t>
              </a:r>
            </a:p>
            <a:p>
              <a:pPr marL="685800" lvl="1" indent="-228600">
                <a:buFont typeface="+mj-lt"/>
                <a:buAutoNum type="arabicPeriod"/>
                <a:defRPr/>
              </a:pPr>
              <a:r>
                <a:rPr lang="en-US" sz="1200" dirty="0" smtClean="0">
                  <a:latin typeface="Calibri" pitchFamily="34" charset="0"/>
                </a:rPr>
                <a:t>Build an online </a:t>
              </a:r>
              <a:r>
                <a:rPr lang="en-US" sz="1200" b="1" dirty="0" smtClean="0">
                  <a:solidFill>
                    <a:srgbClr val="C00000"/>
                  </a:solidFill>
                  <a:latin typeface="Calibri" pitchFamily="34" charset="0"/>
                </a:rPr>
                <a:t>‘Security Solutions’ </a:t>
              </a:r>
              <a:r>
                <a:rPr lang="en-US" sz="1200" dirty="0" smtClean="0">
                  <a:latin typeface="Calibri" pitchFamily="34" charset="0"/>
                </a:rPr>
                <a:t>landing page that shows customers a comprehensive </a:t>
              </a:r>
              <a:r>
                <a:rPr lang="en-US" sz="1200" b="1" dirty="0" smtClean="0">
                  <a:solidFill>
                    <a:srgbClr val="C00000"/>
                  </a:solidFill>
                  <a:latin typeface="Calibri" pitchFamily="34" charset="0"/>
                </a:rPr>
                <a:t>view of how they are protected </a:t>
              </a:r>
              <a:r>
                <a:rPr lang="en-US" sz="1200" dirty="0" smtClean="0">
                  <a:latin typeface="Calibri" pitchFamily="34" charset="0"/>
                </a:rPr>
                <a:t>and additional options they can take advantage of to improve their online security, both on BAC.com or any other site.</a:t>
              </a:r>
              <a:r>
                <a:rPr lang="en-US" sz="1200" b="1" dirty="0" smtClean="0">
                  <a:solidFill>
                    <a:srgbClr val="C00000"/>
                  </a:solidFill>
                  <a:latin typeface="Calibri" pitchFamily="34" charset="0"/>
                </a:rPr>
                <a:t>  </a:t>
              </a:r>
              <a:r>
                <a:rPr lang="en-US" sz="1200" dirty="0" smtClean="0">
                  <a:latin typeface="Calibri" pitchFamily="34" charset="0"/>
                </a:rPr>
                <a:t>The intent of the page is to: </a:t>
              </a:r>
              <a:r>
                <a:rPr lang="en-US" sz="1200" b="1" dirty="0" smtClean="0">
                  <a:latin typeface="Calibri" pitchFamily="34" charset="0"/>
                </a:rPr>
                <a:t>1)</a:t>
              </a:r>
              <a:r>
                <a:rPr lang="en-US" sz="1200" dirty="0" smtClean="0">
                  <a:latin typeface="Calibri" pitchFamily="34" charset="0"/>
                </a:rPr>
                <a:t> drive awareness around BAC’s  ‘best in class’ industry standing, and </a:t>
              </a:r>
              <a:r>
                <a:rPr lang="en-US" sz="1200" b="1" dirty="0" smtClean="0">
                  <a:latin typeface="Calibri" pitchFamily="34" charset="0"/>
                </a:rPr>
                <a:t>2) </a:t>
              </a:r>
              <a:r>
                <a:rPr lang="en-US" sz="1200" dirty="0" smtClean="0">
                  <a:latin typeface="Calibri" pitchFamily="34" charset="0"/>
                </a:rPr>
                <a:t>drive awareness and product consideration around additional security options (i.e. </a:t>
              </a:r>
              <a:r>
                <a:rPr lang="en-US" sz="1200" dirty="0" err="1" smtClean="0">
                  <a:latin typeface="Calibri" pitchFamily="34" charset="0"/>
                </a:rPr>
                <a:t>Trusteer</a:t>
              </a:r>
              <a:r>
                <a:rPr lang="en-US" sz="1200" dirty="0" smtClean="0">
                  <a:latin typeface="Calibri" pitchFamily="34" charset="0"/>
                </a:rPr>
                <a:t>) and </a:t>
              </a:r>
              <a:r>
                <a:rPr lang="en-US" sz="1200" b="1" dirty="0" smtClean="0">
                  <a:latin typeface="Calibri" pitchFamily="34" charset="0"/>
                </a:rPr>
                <a:t>3)</a:t>
              </a:r>
              <a:r>
                <a:rPr lang="en-US" sz="1200" dirty="0" smtClean="0">
                  <a:latin typeface="Calibri" pitchFamily="34" charset="0"/>
                </a:rPr>
                <a:t> provide customers with a better understanding of their overall security status and how their protection ‘ranks’</a:t>
              </a:r>
            </a:p>
            <a:p>
              <a:pPr marL="685800" lvl="1" indent="-228600">
                <a:buFont typeface="+mj-lt"/>
                <a:buAutoNum type="arabicPeriod"/>
                <a:defRPr/>
              </a:pPr>
              <a:endParaRPr lang="en-US" sz="1200" b="1" dirty="0" smtClean="0">
                <a:solidFill>
                  <a:srgbClr val="C00000"/>
                </a:solidFill>
                <a:latin typeface="Calibri" pitchFamily="34" charset="0"/>
              </a:endParaRPr>
            </a:p>
            <a:p>
              <a:pPr marL="685800" lvl="1" indent="-228600">
                <a:buFont typeface="+mj-lt"/>
                <a:buAutoNum type="arabicPeriod"/>
                <a:defRPr/>
              </a:pPr>
              <a:r>
                <a:rPr lang="en-US" sz="1200" b="1" dirty="0" smtClean="0">
                  <a:solidFill>
                    <a:srgbClr val="C00000"/>
                  </a:solidFill>
                  <a:latin typeface="Calibri" pitchFamily="34" charset="0"/>
                </a:rPr>
                <a:t>Integrate/align  with 2011 priorities for streamlining content/site simplification – syndicated content that will improve and eventually replace current Security Center.  </a:t>
              </a:r>
              <a:endParaRPr lang="en-US" sz="1200" b="1" strike="sngStrike" dirty="0" smtClean="0">
                <a:solidFill>
                  <a:srgbClr val="C00000"/>
                </a:solidFill>
                <a:latin typeface="Calibri" pitchFamily="34" charset="0"/>
              </a:endParaRPr>
            </a:p>
          </p:txBody>
        </p:sp>
        <p:sp>
          <p:nvSpPr>
            <p:cNvPr id="40" name="Line 6"/>
            <p:cNvSpPr>
              <a:spLocks noChangeShapeType="1"/>
            </p:cNvSpPr>
            <p:nvPr/>
          </p:nvSpPr>
          <p:spPr bwMode="gray">
            <a:xfrm>
              <a:off x="520727" y="835395"/>
              <a:ext cx="8366759" cy="0"/>
            </a:xfrm>
            <a:prstGeom prst="line">
              <a:avLst/>
            </a:prstGeom>
            <a:noFill/>
            <a:ln w="12700" cap="rnd">
              <a:solidFill>
                <a:srgbClr val="C00000"/>
              </a:solidFill>
              <a:round/>
              <a:headEnd/>
              <a:tailEnd/>
            </a:ln>
          </p:spPr>
          <p:txBody>
            <a:bodyPr wrap="none" anchor="ctr"/>
            <a:lstStyle/>
            <a:p>
              <a:pPr eaLnBrk="0" fontAlgn="auto" hangingPunct="0">
                <a:spcBef>
                  <a:spcPts val="0"/>
                </a:spcBef>
                <a:spcAft>
                  <a:spcPts val="0"/>
                </a:spcAft>
                <a:buClr>
                  <a:srgbClr val="D4001A"/>
                </a:buClr>
                <a:buFontTx/>
                <a:buChar char="•"/>
                <a:defRPr/>
              </a:pPr>
              <a:endParaRPr lang="en-US" sz="1800" kern="0" dirty="0">
                <a:solidFill>
                  <a:sysClr val="windowText" lastClr="000000"/>
                </a:solidFill>
                <a:latin typeface="+mn-lt"/>
              </a:endParaRPr>
            </a:p>
          </p:txBody>
        </p:sp>
        <p:sp>
          <p:nvSpPr>
            <p:cNvPr id="41" name="Rectangle 7"/>
            <p:cNvSpPr>
              <a:spLocks noChangeArrowheads="1"/>
            </p:cNvSpPr>
            <p:nvPr/>
          </p:nvSpPr>
          <p:spPr bwMode="gray">
            <a:xfrm>
              <a:off x="3534741" y="781269"/>
              <a:ext cx="1828939" cy="85726"/>
            </a:xfrm>
            <a:prstGeom prst="rect">
              <a:avLst/>
            </a:prstGeom>
            <a:solidFill>
              <a:srgbClr val="FFFFFF"/>
            </a:solidFill>
            <a:ln w="12700" cap="rnd" algn="ctr">
              <a:noFill/>
              <a:miter lim="800000"/>
              <a:headEnd/>
              <a:tailEnd/>
            </a:ln>
          </p:spPr>
          <p:txBody>
            <a:bodyPr lIns="0" tIns="0" rIns="0" bIns="0" anchor="ctr" anchorCtr="1"/>
            <a:lstStyle/>
            <a:p>
              <a:pPr eaLnBrk="0" fontAlgn="auto" hangingPunct="0">
                <a:lnSpc>
                  <a:spcPct val="120000"/>
                </a:lnSpc>
                <a:spcBef>
                  <a:spcPts val="0"/>
                </a:spcBef>
                <a:spcAft>
                  <a:spcPts val="0"/>
                </a:spcAft>
                <a:buClr>
                  <a:srgbClr val="D4001A"/>
                </a:buClr>
                <a:defRPr/>
              </a:pPr>
              <a:r>
                <a:rPr lang="en-US" sz="1200" b="1" kern="0" dirty="0" smtClean="0">
                  <a:solidFill>
                    <a:sysClr val="windowText" lastClr="000000"/>
                  </a:solidFill>
                  <a:latin typeface="+mn-lt"/>
                </a:rPr>
                <a:t>What do we want to do? </a:t>
              </a:r>
              <a:endParaRPr lang="en-US" sz="1200" b="1" kern="0" dirty="0">
                <a:solidFill>
                  <a:sysClr val="windowText" lastClr="000000"/>
                </a:solidFill>
                <a:latin typeface="+mn-lt"/>
              </a:endParaRPr>
            </a:p>
          </p:txBody>
        </p:sp>
      </p:grpSp>
      <p:sp>
        <p:nvSpPr>
          <p:cNvPr id="42" name="Rectangle 4"/>
          <p:cNvSpPr>
            <a:spLocks noChangeArrowheads="1"/>
          </p:cNvSpPr>
          <p:nvPr/>
        </p:nvSpPr>
        <p:spPr bwMode="auto">
          <a:xfrm>
            <a:off x="381000" y="3767328"/>
            <a:ext cx="8308975" cy="295466"/>
          </a:xfrm>
          <a:prstGeom prst="rect">
            <a:avLst/>
          </a:prstGeom>
          <a:noFill/>
          <a:ln w="9525" algn="ctr">
            <a:noFill/>
            <a:miter lim="800000"/>
            <a:headEnd/>
            <a:tailEnd/>
          </a:ln>
          <a:effectLst>
            <a:prstShdw prst="shdw17" dist="17961" dir="2700000">
              <a:srgbClr val="003399">
                <a:gamma/>
                <a:shade val="60000"/>
                <a:invGamma/>
              </a:srgbClr>
            </a:prstShdw>
          </a:effectLst>
        </p:spPr>
        <p:txBody>
          <a:bodyPr wrap="square">
            <a:spAutoFit/>
          </a:bodyPr>
          <a:lstStyle/>
          <a:p>
            <a:pPr marL="168275" indent="-168275" eaLnBrk="0" fontAlgn="auto" hangingPunct="0">
              <a:lnSpc>
                <a:spcPct val="120000"/>
              </a:lnSpc>
              <a:spcBef>
                <a:spcPct val="40000"/>
              </a:spcBef>
              <a:spcAft>
                <a:spcPts val="0"/>
              </a:spcAft>
              <a:buFont typeface="Wingdings" pitchFamily="2" charset="2"/>
              <a:buChar char="§"/>
              <a:defRPr/>
            </a:pPr>
            <a:endParaRPr lang="en-US" sz="1100" i="1" kern="0" dirty="0">
              <a:solidFill>
                <a:sysClr val="windowText" lastClr="00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
          <p:cNvSpPr>
            <a:spLocks noGrp="1"/>
          </p:cNvSpPr>
          <p:nvPr>
            <p:ph type="title" idx="4294967295"/>
          </p:nvPr>
        </p:nvSpPr>
        <p:spPr/>
        <p:txBody>
          <a:bodyPr/>
          <a:lstStyle/>
          <a:p>
            <a:r>
              <a:rPr lang="en-US" sz="1600" dirty="0" smtClean="0">
                <a:solidFill>
                  <a:srgbClr val="C00000"/>
                </a:solidFill>
                <a:latin typeface="Tahoma" pitchFamily="34" charset="0"/>
                <a:cs typeface="Tahoma" pitchFamily="34" charset="0"/>
              </a:rPr>
              <a:t/>
            </a:r>
            <a:br>
              <a:rPr lang="en-US" sz="1600" dirty="0" smtClean="0">
                <a:solidFill>
                  <a:srgbClr val="C00000"/>
                </a:solidFill>
                <a:latin typeface="Tahoma" pitchFamily="34" charset="0"/>
                <a:cs typeface="Tahoma" pitchFamily="34" charset="0"/>
              </a:rPr>
            </a:br>
            <a:r>
              <a:rPr lang="en-US" sz="1600" dirty="0" smtClean="0">
                <a:solidFill>
                  <a:srgbClr val="C00000"/>
                </a:solidFill>
                <a:latin typeface="Tahoma" pitchFamily="34" charset="0"/>
                <a:cs typeface="Tahoma" pitchFamily="34" charset="0"/>
              </a:rPr>
              <a:t> </a:t>
            </a:r>
            <a:br>
              <a:rPr lang="en-US" sz="1600" dirty="0" smtClean="0">
                <a:solidFill>
                  <a:srgbClr val="C00000"/>
                </a:solidFill>
                <a:latin typeface="Tahoma" pitchFamily="34" charset="0"/>
                <a:cs typeface="Tahoma" pitchFamily="34" charset="0"/>
              </a:rPr>
            </a:br>
            <a:r>
              <a:rPr lang="en-US" sz="2000" dirty="0" smtClean="0">
                <a:solidFill>
                  <a:srgbClr val="C00000"/>
                </a:solidFill>
                <a:cs typeface="Tahoma" pitchFamily="34" charset="0"/>
              </a:rPr>
              <a:t>Strategic Summary:  Security </a:t>
            </a:r>
            <a:endParaRPr lang="en-US" sz="2000" dirty="0" smtClean="0">
              <a:cs typeface="Tahoma" pitchFamily="34" charset="0"/>
            </a:endParaRPr>
          </a:p>
        </p:txBody>
      </p:sp>
      <p:sp>
        <p:nvSpPr>
          <p:cNvPr id="6" name="Slide Number Placeholder 5"/>
          <p:cNvSpPr>
            <a:spLocks noGrp="1" noChangeArrowheads="1"/>
          </p:cNvSpPr>
          <p:nvPr>
            <p:ph type="sldNum" sz="quarter" idx="11"/>
          </p:nvPr>
        </p:nvSpPr>
        <p:spPr/>
        <p:txBody>
          <a:bodyPr/>
          <a:lstStyle/>
          <a:p>
            <a:pPr>
              <a:defRPr/>
            </a:pPr>
            <a:fld id="{F4D90F59-AFC1-4D53-91AE-E2B1B25DCD68}" type="slidenum">
              <a:rPr lang="en-US"/>
              <a:pPr>
                <a:defRPr/>
              </a:pPr>
              <a:t>4</a:t>
            </a:fld>
            <a:endParaRPr lang="en-US" dirty="0"/>
          </a:p>
        </p:txBody>
      </p:sp>
      <p:sp>
        <p:nvSpPr>
          <p:cNvPr id="4" name="Slide Number Placeholder 4"/>
          <p:cNvSpPr txBox="1">
            <a:spLocks noGrp="1"/>
          </p:cNvSpPr>
          <p:nvPr/>
        </p:nvSpPr>
        <p:spPr bwMode="auto">
          <a:xfrm>
            <a:off x="0" y="6400800"/>
            <a:ext cx="457200" cy="457200"/>
          </a:xfrm>
          <a:prstGeom prst="rect">
            <a:avLst/>
          </a:prstGeom>
          <a:noFill/>
          <a:ln>
            <a:miter lim="800000"/>
            <a:headEnd/>
            <a:tailEnd/>
          </a:ln>
        </p:spPr>
        <p:txBody>
          <a:bodyPr anchor="ctr"/>
          <a:lstStyle/>
          <a:p>
            <a:pPr algn="r">
              <a:defRPr/>
            </a:pPr>
            <a:fld id="{F614FEF9-B85D-4FEF-BF82-C2DEB735C20C}" type="slidenum">
              <a:rPr lang="en-US" sz="1000">
                <a:solidFill>
                  <a:srgbClr val="D4001A"/>
                </a:solidFill>
                <a:latin typeface="+mn-lt"/>
              </a:rPr>
              <a:pPr algn="r">
                <a:defRPr/>
              </a:pPr>
              <a:t>4</a:t>
            </a:fld>
            <a:endParaRPr lang="en-US" sz="1000" dirty="0">
              <a:solidFill>
                <a:srgbClr val="D4001A"/>
              </a:solidFill>
              <a:latin typeface="+mn-lt"/>
            </a:endParaRPr>
          </a:p>
        </p:txBody>
      </p:sp>
      <p:sp>
        <p:nvSpPr>
          <p:cNvPr id="5" name="Footer Placeholder 5"/>
          <p:cNvSpPr txBox="1">
            <a:spLocks noGrp="1"/>
          </p:cNvSpPr>
          <p:nvPr/>
        </p:nvSpPr>
        <p:spPr bwMode="auto">
          <a:xfrm>
            <a:off x="457200" y="6400800"/>
            <a:ext cx="4114800" cy="457200"/>
          </a:xfrm>
          <a:prstGeom prst="rect">
            <a:avLst/>
          </a:prstGeom>
          <a:noFill/>
          <a:ln>
            <a:miter lim="800000"/>
            <a:headEnd/>
            <a:tailEnd/>
          </a:ln>
        </p:spPr>
        <p:txBody>
          <a:bodyPr anchor="ctr"/>
          <a:lstStyle/>
          <a:p>
            <a:pPr>
              <a:defRPr/>
            </a:pPr>
            <a:r>
              <a:rPr lang="en-US" sz="1000" dirty="0">
                <a:solidFill>
                  <a:srgbClr val="808080"/>
                </a:solidFill>
                <a:latin typeface="+mn-lt"/>
              </a:rPr>
              <a:t>Bank of America: Confidential</a:t>
            </a:r>
          </a:p>
        </p:txBody>
      </p:sp>
      <p:sp>
        <p:nvSpPr>
          <p:cNvPr id="22542" name="Rectangle 4"/>
          <p:cNvSpPr>
            <a:spLocks noChangeArrowheads="1"/>
          </p:cNvSpPr>
          <p:nvPr/>
        </p:nvSpPr>
        <p:spPr bwMode="auto">
          <a:xfrm>
            <a:off x="367315" y="523165"/>
            <a:ext cx="8308975" cy="246221"/>
          </a:xfrm>
          <a:prstGeom prst="rect">
            <a:avLst/>
          </a:prstGeom>
          <a:noFill/>
          <a:ln w="9525" algn="ctr">
            <a:noFill/>
            <a:miter lim="800000"/>
            <a:headEnd/>
            <a:tailEnd/>
          </a:ln>
          <a:effectLst>
            <a:prstShdw prst="shdw17" dist="17961" dir="2700000">
              <a:srgbClr val="001F5C"/>
            </a:prstShdw>
          </a:effectLst>
        </p:spPr>
        <p:txBody>
          <a:bodyPr>
            <a:spAutoFit/>
          </a:bodyPr>
          <a:lstStyle/>
          <a:p>
            <a:pPr marL="628650" lvl="1" indent="-171450">
              <a:defRPr/>
            </a:pPr>
            <a:endParaRPr lang="en-US" sz="1000" b="1" dirty="0" smtClean="0">
              <a:solidFill>
                <a:srgbClr val="C00000"/>
              </a:solidFill>
              <a:latin typeface="Calibri" pitchFamily="34" charset="0"/>
            </a:endParaRPr>
          </a:p>
        </p:txBody>
      </p:sp>
      <p:grpSp>
        <p:nvGrpSpPr>
          <p:cNvPr id="3" name="Group 64"/>
          <p:cNvGrpSpPr>
            <a:grpSpLocks/>
          </p:cNvGrpSpPr>
          <p:nvPr/>
        </p:nvGrpSpPr>
        <p:grpSpPr bwMode="auto">
          <a:xfrm>
            <a:off x="581447" y="924915"/>
            <a:ext cx="8420555" cy="5933084"/>
            <a:chOff x="591974" y="374602"/>
            <a:chExt cx="8421192" cy="5412249"/>
          </a:xfrm>
        </p:grpSpPr>
        <p:sp>
          <p:nvSpPr>
            <p:cNvPr id="42" name="Rectangle 4"/>
            <p:cNvSpPr>
              <a:spLocks noChangeArrowheads="1"/>
            </p:cNvSpPr>
            <p:nvPr/>
          </p:nvSpPr>
          <p:spPr bwMode="auto">
            <a:xfrm>
              <a:off x="591974" y="480517"/>
              <a:ext cx="8309604" cy="5306334"/>
            </a:xfrm>
            <a:prstGeom prst="rect">
              <a:avLst/>
            </a:prstGeom>
            <a:noFill/>
            <a:ln w="9525" algn="ctr">
              <a:noFill/>
              <a:miter lim="800000"/>
              <a:headEnd/>
              <a:tailEnd/>
            </a:ln>
            <a:effectLst>
              <a:prstShdw prst="shdw17" dist="17961" dir="2700000">
                <a:srgbClr val="003399">
                  <a:gamma/>
                  <a:shade val="60000"/>
                  <a:invGamma/>
                </a:srgbClr>
              </a:prstShdw>
            </a:effectLst>
          </p:spPr>
          <p:txBody>
            <a:bodyPr wrap="square">
              <a:spAutoFit/>
            </a:bodyPr>
            <a:lstStyle/>
            <a:p>
              <a:pPr marL="168275" indent="-168275" eaLnBrk="0" fontAlgn="auto" hangingPunct="0">
                <a:lnSpc>
                  <a:spcPct val="120000"/>
                </a:lnSpc>
                <a:spcBef>
                  <a:spcPct val="40000"/>
                </a:spcBef>
                <a:spcAft>
                  <a:spcPts val="0"/>
                </a:spcAft>
                <a:buFont typeface="Wingdings" pitchFamily="2" charset="2"/>
                <a:buChar char="§"/>
                <a:defRPr/>
              </a:pPr>
              <a:r>
                <a:rPr lang="en-US" sz="1400" b="1" kern="0" dirty="0">
                  <a:solidFill>
                    <a:sysClr val="windowText" lastClr="000000"/>
                  </a:solidFill>
                  <a:latin typeface="Calibri" pitchFamily="34" charset="0"/>
                </a:rPr>
                <a:t>Customer Insight/Need</a:t>
              </a:r>
              <a:r>
                <a:rPr lang="en-US" sz="1100" b="1" kern="0" dirty="0">
                  <a:solidFill>
                    <a:sysClr val="windowText" lastClr="000000"/>
                  </a:solidFill>
                  <a:latin typeface="+mn-lt"/>
                </a:rPr>
                <a:t>: </a:t>
              </a:r>
              <a:endParaRPr lang="en-US" sz="1100" b="1" kern="0" dirty="0" smtClean="0">
                <a:solidFill>
                  <a:sysClr val="windowText" lastClr="000000"/>
                </a:solidFill>
                <a:latin typeface="+mn-lt"/>
              </a:endParaRPr>
            </a:p>
            <a:p>
              <a:pPr marL="685800" lvl="1" indent="-228600" eaLnBrk="0" fontAlgn="auto" hangingPunct="0">
                <a:lnSpc>
                  <a:spcPct val="120000"/>
                </a:lnSpc>
                <a:spcBef>
                  <a:spcPct val="40000"/>
                </a:spcBef>
                <a:spcAft>
                  <a:spcPts val="0"/>
                </a:spcAft>
                <a:buFont typeface="+mj-lt"/>
                <a:buAutoNum type="arabicPeriod"/>
                <a:defRPr/>
              </a:pPr>
              <a:r>
                <a:rPr lang="en-US" sz="1200" b="1" dirty="0" smtClean="0">
                  <a:solidFill>
                    <a:schemeClr val="accent1"/>
                  </a:solidFill>
                  <a:latin typeface="Calibri" pitchFamily="34" charset="0"/>
                </a:rPr>
                <a:t>Security is top need in VOC </a:t>
              </a:r>
              <a:r>
                <a:rPr lang="en-US" sz="1200" dirty="0" smtClean="0">
                  <a:latin typeface="Calibri" pitchFamily="34" charset="0"/>
                </a:rPr>
                <a:t>- customer base consistently rank security concerns as the #1 or #2 barrier to online/self-service channel adoption; </a:t>
              </a:r>
              <a:r>
                <a:rPr lang="en-US" sz="1200" b="1" dirty="0" smtClean="0">
                  <a:solidFill>
                    <a:schemeClr val="accent1"/>
                  </a:solidFill>
                  <a:latin typeface="Calibri" pitchFamily="34" charset="0"/>
                </a:rPr>
                <a:t>positive VOC results for new security software</a:t>
              </a:r>
              <a:r>
                <a:rPr lang="en-US" sz="1200" dirty="0" smtClean="0">
                  <a:latin typeface="Calibri" pitchFamily="34" charset="0"/>
                </a:rPr>
                <a:t> (</a:t>
              </a:r>
              <a:r>
                <a:rPr lang="en-US" sz="1200" dirty="0" err="1" smtClean="0">
                  <a:latin typeface="Calibri" pitchFamily="34" charset="0"/>
                </a:rPr>
                <a:t>Trusteer</a:t>
              </a:r>
              <a:r>
                <a:rPr lang="en-US" sz="1200" dirty="0" smtClean="0">
                  <a:latin typeface="Calibri" pitchFamily="34" charset="0"/>
                </a:rPr>
                <a:t> and McAfee) show that anti-virus and Malware protection is important to customers and that they would download this type of software ; VOC also shows </a:t>
              </a:r>
              <a:r>
                <a:rPr lang="en-US" sz="1200" b="1" dirty="0" smtClean="0">
                  <a:solidFill>
                    <a:schemeClr val="tx2">
                      <a:lumMod val="60000"/>
                      <a:lumOff val="40000"/>
                    </a:schemeClr>
                  </a:solidFill>
                  <a:latin typeface="Calibri" pitchFamily="34" charset="0"/>
                </a:rPr>
                <a:t>correlation between Security and Relationship Deepening</a:t>
              </a:r>
            </a:p>
            <a:p>
              <a:pPr marL="685800" lvl="1" indent="-228600" eaLnBrk="0" fontAlgn="auto" hangingPunct="0">
                <a:lnSpc>
                  <a:spcPct val="120000"/>
                </a:lnSpc>
                <a:spcBef>
                  <a:spcPct val="40000"/>
                </a:spcBef>
                <a:spcAft>
                  <a:spcPts val="0"/>
                </a:spcAft>
                <a:buFont typeface="+mj-lt"/>
                <a:buAutoNum type="arabicPeriod"/>
                <a:defRPr/>
              </a:pPr>
              <a:r>
                <a:rPr lang="en-US" sz="1200" b="1" dirty="0" smtClean="0">
                  <a:solidFill>
                    <a:schemeClr val="accent1"/>
                  </a:solidFill>
                  <a:latin typeface="Calibri" pitchFamily="34" charset="0"/>
                </a:rPr>
                <a:t>Customers need to understand what each of our security levels provide</a:t>
              </a:r>
              <a:r>
                <a:rPr lang="en-US" sz="1200" dirty="0" smtClean="0">
                  <a:latin typeface="Calibri" pitchFamily="34" charset="0"/>
                </a:rPr>
                <a:t> and that while the bank is premier in offering security solutions and is viewed as industry leader in security, protecting their personal information is also part of their responsibility  </a:t>
              </a:r>
              <a:endParaRPr lang="en-US" sz="1200" i="1" kern="0" dirty="0" smtClean="0">
                <a:solidFill>
                  <a:sysClr val="windowText" lastClr="000000"/>
                </a:solidFill>
                <a:latin typeface="Calibri" pitchFamily="34" charset="0"/>
              </a:endParaRPr>
            </a:p>
            <a:p>
              <a:pPr marL="685800" lvl="1" indent="-228600" eaLnBrk="0" fontAlgn="auto" hangingPunct="0">
                <a:lnSpc>
                  <a:spcPct val="120000"/>
                </a:lnSpc>
                <a:spcBef>
                  <a:spcPct val="40000"/>
                </a:spcBef>
                <a:spcAft>
                  <a:spcPts val="0"/>
                </a:spcAft>
                <a:buFont typeface="+mj-lt"/>
                <a:buAutoNum type="arabicPeriod"/>
                <a:defRPr/>
              </a:pPr>
              <a:r>
                <a:rPr lang="en-US" sz="1200" b="1" dirty="0" smtClean="0">
                  <a:solidFill>
                    <a:schemeClr val="accent1"/>
                  </a:solidFill>
                  <a:latin typeface="Calibri" pitchFamily="34" charset="0"/>
                </a:rPr>
                <a:t>Security is a foundational demonstration and a customer need – consumers need and expect a financial institution to make them feel secure;  </a:t>
              </a:r>
              <a:r>
                <a:rPr lang="en-US" sz="1200" dirty="0" smtClean="0">
                  <a:latin typeface="Calibri" pitchFamily="34" charset="0"/>
                </a:rPr>
                <a:t>aligns to</a:t>
              </a:r>
              <a:r>
                <a:rPr lang="en-US" sz="1200" b="1" dirty="0" smtClean="0">
                  <a:solidFill>
                    <a:schemeClr val="accent1"/>
                  </a:solidFill>
                  <a:latin typeface="Calibri" pitchFamily="34" charset="0"/>
                </a:rPr>
                <a:t> </a:t>
              </a:r>
              <a:r>
                <a:rPr lang="en-US" sz="1200" dirty="0" smtClean="0">
                  <a:latin typeface="Calibri" pitchFamily="34" charset="0"/>
                </a:rPr>
                <a:t>Broad Bet around “Less Hassle” and $0 Liability Guarantee – customers are re-assured that ‘we have their back’</a:t>
              </a:r>
            </a:p>
            <a:p>
              <a:pPr marL="685800" lvl="1" indent="-228600" eaLnBrk="0" fontAlgn="auto" hangingPunct="0">
                <a:lnSpc>
                  <a:spcPct val="120000"/>
                </a:lnSpc>
                <a:spcBef>
                  <a:spcPct val="40000"/>
                </a:spcBef>
                <a:spcAft>
                  <a:spcPts val="0"/>
                </a:spcAft>
                <a:buFont typeface="+mj-lt"/>
                <a:buAutoNum type="arabicPeriod"/>
                <a:defRPr/>
              </a:pPr>
              <a:r>
                <a:rPr lang="en-US" sz="1200" dirty="0" smtClean="0">
                  <a:latin typeface="Calibri" pitchFamily="34" charset="0"/>
                </a:rPr>
                <a:t>Customers need to be able to </a:t>
              </a:r>
              <a:r>
                <a:rPr lang="en-US" sz="1200" b="1" dirty="0" smtClean="0">
                  <a:solidFill>
                    <a:schemeClr val="accent1"/>
                  </a:solidFill>
                  <a:latin typeface="Calibri" pitchFamily="34" charset="0"/>
                </a:rPr>
                <a:t>differentiate  more clearly between </a:t>
              </a:r>
              <a:r>
                <a:rPr lang="en-US" sz="1200" b="1" dirty="0" err="1" smtClean="0">
                  <a:solidFill>
                    <a:schemeClr val="accent1"/>
                  </a:solidFill>
                  <a:latin typeface="Calibri" pitchFamily="34" charset="0"/>
                </a:rPr>
                <a:t>Trusteer</a:t>
              </a:r>
              <a:r>
                <a:rPr lang="en-US" sz="1200" b="1" dirty="0" smtClean="0">
                  <a:solidFill>
                    <a:schemeClr val="accent1"/>
                  </a:solidFill>
                  <a:latin typeface="Calibri" pitchFamily="34" charset="0"/>
                </a:rPr>
                <a:t> and McAfee</a:t>
              </a:r>
              <a:r>
                <a:rPr lang="en-US" sz="1200" dirty="0" smtClean="0">
                  <a:latin typeface="Calibri" pitchFamily="34" charset="0"/>
                </a:rPr>
                <a:t> and why they need both</a:t>
              </a:r>
            </a:p>
            <a:p>
              <a:pPr marL="228600" indent="-228600" eaLnBrk="0" fontAlgn="auto" hangingPunct="0">
                <a:lnSpc>
                  <a:spcPct val="120000"/>
                </a:lnSpc>
                <a:spcBef>
                  <a:spcPct val="40000"/>
                </a:spcBef>
                <a:spcAft>
                  <a:spcPts val="0"/>
                </a:spcAft>
                <a:buFont typeface="Wingdings" pitchFamily="2" charset="2"/>
                <a:buChar char="§"/>
                <a:defRPr/>
              </a:pPr>
              <a:r>
                <a:rPr lang="en-US" sz="1200" b="1" kern="0" dirty="0" smtClean="0">
                  <a:latin typeface="Calibri" pitchFamily="34" charset="0"/>
                </a:rPr>
                <a:t>How does our solution rank in the industry</a:t>
              </a:r>
              <a:r>
                <a:rPr lang="en-US" sz="1200" kern="0" dirty="0" smtClean="0">
                  <a:latin typeface="Calibri" pitchFamily="34" charset="0"/>
                </a:rPr>
                <a:t>? </a:t>
              </a:r>
              <a:r>
                <a:rPr lang="en-US" sz="1200" dirty="0" smtClean="0">
                  <a:latin typeface="Calibri" pitchFamily="34" charset="0"/>
                </a:rPr>
                <a:t>BAC is consistently recognized by outside 3</a:t>
              </a:r>
              <a:r>
                <a:rPr lang="en-US" sz="1200" baseline="30000" dirty="0" smtClean="0">
                  <a:latin typeface="Calibri" pitchFamily="34" charset="0"/>
                </a:rPr>
                <a:t>rd</a:t>
              </a:r>
              <a:r>
                <a:rPr lang="en-US" sz="1200" dirty="0" smtClean="0">
                  <a:latin typeface="Calibri" pitchFamily="34" charset="0"/>
                </a:rPr>
                <a:t> parties as being leader in security*  (example: n</a:t>
              </a:r>
              <a:r>
                <a:rPr lang="en-US" sz="1200" kern="0" dirty="0" smtClean="0">
                  <a:latin typeface="Calibri" pitchFamily="34" charset="0"/>
                </a:rPr>
                <a:t>o other US retail bank offers additional software to its OLB customers to protect against Malware) </a:t>
              </a:r>
              <a:r>
                <a:rPr lang="en-US" sz="1200" b="1" kern="0" dirty="0" smtClean="0">
                  <a:solidFill>
                    <a:schemeClr val="tx2">
                      <a:lumMod val="60000"/>
                      <a:lumOff val="40000"/>
                    </a:schemeClr>
                  </a:solidFill>
                  <a:latin typeface="Calibri" pitchFamily="34" charset="0"/>
                </a:rPr>
                <a:t>but online functionality specific to ‘security solutions’ is not as navigable as Chase (example) but is more robust than Wells </a:t>
              </a:r>
              <a:r>
                <a:rPr lang="en-US" sz="1200" b="1" kern="0" dirty="0" smtClean="0">
                  <a:latin typeface="Calibri" pitchFamily="34" charset="0"/>
                </a:rPr>
                <a:t>(see appendix for details).</a:t>
              </a:r>
              <a:endParaRPr lang="en-US" sz="1200" b="1" kern="0" dirty="0">
                <a:latin typeface="Calibri" pitchFamily="34" charset="0"/>
              </a:endParaRPr>
            </a:p>
            <a:p>
              <a:pPr marL="168275" indent="-168275" eaLnBrk="0" fontAlgn="auto" hangingPunct="0">
                <a:lnSpc>
                  <a:spcPct val="120000"/>
                </a:lnSpc>
                <a:spcBef>
                  <a:spcPct val="40000"/>
                </a:spcBef>
                <a:spcAft>
                  <a:spcPts val="0"/>
                </a:spcAft>
                <a:buFont typeface="Wingdings" pitchFamily="2" charset="2"/>
                <a:buChar char="§"/>
                <a:defRPr/>
              </a:pPr>
              <a:r>
                <a:rPr lang="en-US" sz="1200" b="1" kern="0" dirty="0">
                  <a:solidFill>
                    <a:sysClr val="windowText" lastClr="000000"/>
                  </a:solidFill>
                  <a:latin typeface="Calibri" pitchFamily="34" charset="0"/>
                </a:rPr>
                <a:t>Business Need </a:t>
              </a:r>
              <a:r>
                <a:rPr lang="en-US" sz="1200" b="1" kern="0" dirty="0" smtClean="0">
                  <a:solidFill>
                    <a:sysClr val="windowText" lastClr="000000"/>
                  </a:solidFill>
                  <a:latin typeface="Calibri" pitchFamily="34" charset="0"/>
                </a:rPr>
                <a:t>: </a:t>
              </a:r>
              <a:r>
                <a:rPr lang="en-US" sz="1200" b="1" kern="0" dirty="0" smtClean="0">
                  <a:solidFill>
                    <a:schemeClr val="tx2">
                      <a:lumMod val="60000"/>
                      <a:lumOff val="40000"/>
                    </a:schemeClr>
                  </a:solidFill>
                  <a:latin typeface="Calibri" pitchFamily="34" charset="0"/>
                </a:rPr>
                <a:t>Consumer Protection &amp; </a:t>
              </a:r>
              <a:r>
                <a:rPr lang="en-US" sz="1200" b="1" kern="0" dirty="0" smtClean="0">
                  <a:solidFill>
                    <a:schemeClr val="accent1"/>
                  </a:solidFill>
                  <a:latin typeface="Calibri" pitchFamily="34" charset="0"/>
                </a:rPr>
                <a:t>Fraud cost reduction </a:t>
              </a:r>
              <a:r>
                <a:rPr lang="en-US" sz="1200" kern="0" dirty="0" smtClean="0">
                  <a:solidFill>
                    <a:sysClr val="windowText" lastClr="000000"/>
                  </a:solidFill>
                  <a:latin typeface="Calibri" pitchFamily="34" charset="0"/>
                </a:rPr>
                <a:t>(Fraud cost forecast for 2011 is $12MM down from $15MM+ in 2010)</a:t>
              </a:r>
              <a:r>
                <a:rPr lang="en-US" sz="1200" b="1" kern="0" dirty="0" smtClean="0">
                  <a:solidFill>
                    <a:sysClr val="windowText" lastClr="000000"/>
                  </a:solidFill>
                  <a:latin typeface="Calibri" pitchFamily="34" charset="0"/>
                </a:rPr>
                <a:t>; </a:t>
              </a:r>
              <a:r>
                <a:rPr lang="en-US" sz="1200" b="1" kern="0" dirty="0" smtClean="0">
                  <a:solidFill>
                    <a:schemeClr val="accent1"/>
                  </a:solidFill>
                  <a:latin typeface="Calibri" pitchFamily="34" charset="0"/>
                </a:rPr>
                <a:t>McAfee revenue share</a:t>
              </a:r>
              <a:endParaRPr lang="en-US" sz="1200" kern="0" dirty="0" smtClean="0">
                <a:solidFill>
                  <a:schemeClr val="accent1"/>
                </a:solidFill>
                <a:latin typeface="Calibri" pitchFamily="34" charset="0"/>
              </a:endParaRPr>
            </a:p>
            <a:p>
              <a:pPr marL="168275" indent="-168275" eaLnBrk="0" fontAlgn="auto" hangingPunct="0">
                <a:lnSpc>
                  <a:spcPct val="120000"/>
                </a:lnSpc>
                <a:spcBef>
                  <a:spcPct val="40000"/>
                </a:spcBef>
                <a:spcAft>
                  <a:spcPts val="0"/>
                </a:spcAft>
                <a:buFont typeface="Wingdings" pitchFamily="2" charset="2"/>
                <a:buChar char="§"/>
                <a:defRPr/>
              </a:pPr>
              <a:r>
                <a:rPr lang="en-US" sz="1200" b="1" kern="0" dirty="0" smtClean="0">
                  <a:solidFill>
                    <a:sysClr val="windowText" lastClr="000000"/>
                  </a:solidFill>
                  <a:latin typeface="Calibri" pitchFamily="34" charset="0"/>
                </a:rPr>
                <a:t>Key Measurement</a:t>
              </a:r>
              <a:r>
                <a:rPr lang="en-US" sz="1200" kern="0" dirty="0" smtClean="0">
                  <a:solidFill>
                    <a:sysClr val="windowText" lastClr="000000"/>
                  </a:solidFill>
                  <a:latin typeface="Calibri" pitchFamily="34" charset="0"/>
                </a:rPr>
                <a:t> –  </a:t>
              </a:r>
              <a:r>
                <a:rPr lang="en-US" sz="1200" b="1" kern="0" dirty="0" smtClean="0">
                  <a:solidFill>
                    <a:sysClr val="windowText" lastClr="000000"/>
                  </a:solidFill>
                  <a:latin typeface="Calibri" pitchFamily="34" charset="0"/>
                </a:rPr>
                <a:t>Units</a:t>
              </a:r>
              <a:r>
                <a:rPr lang="en-US" sz="1200" kern="0" dirty="0" smtClean="0">
                  <a:solidFill>
                    <a:sysClr val="windowText" lastClr="000000"/>
                  </a:solidFill>
                  <a:latin typeface="Calibri" pitchFamily="34" charset="0"/>
                </a:rPr>
                <a:t>:  # of downloads (Trusteer and McAfee); McAfee - # of renewal downloads;  </a:t>
              </a:r>
              <a:r>
                <a:rPr lang="en-US" sz="1200" b="1" kern="0" dirty="0" smtClean="0">
                  <a:solidFill>
                    <a:sysClr val="windowText" lastClr="000000"/>
                  </a:solidFill>
                  <a:latin typeface="Calibri" pitchFamily="34" charset="0"/>
                </a:rPr>
                <a:t>Revenue</a:t>
              </a:r>
              <a:r>
                <a:rPr lang="en-US" sz="1200" kern="0" dirty="0" smtClean="0">
                  <a:solidFill>
                    <a:sysClr val="windowText" lastClr="000000"/>
                  </a:solidFill>
                  <a:latin typeface="Calibri" pitchFamily="34" charset="0"/>
                </a:rPr>
                <a:t>:  Fraud mitigation benefit estimated at $1.07 for each </a:t>
              </a:r>
              <a:r>
                <a:rPr lang="en-US" sz="1200" kern="0" dirty="0" err="1" smtClean="0">
                  <a:solidFill>
                    <a:sysClr val="windowText" lastClr="000000"/>
                  </a:solidFill>
                  <a:latin typeface="Calibri" pitchFamily="34" charset="0"/>
                </a:rPr>
                <a:t>Trusteer</a:t>
              </a:r>
              <a:r>
                <a:rPr lang="en-US" sz="1200" kern="0" dirty="0" smtClean="0">
                  <a:solidFill>
                    <a:sysClr val="windowText" lastClr="000000"/>
                  </a:solidFill>
                  <a:latin typeface="Calibri" pitchFamily="34" charset="0"/>
                </a:rPr>
                <a:t> download;   McAfee revenue share 20% or $7 per 1</a:t>
              </a:r>
              <a:r>
                <a:rPr lang="en-US" sz="1200" kern="0" baseline="30000" dirty="0" smtClean="0">
                  <a:solidFill>
                    <a:sysClr val="windowText" lastClr="000000"/>
                  </a:solidFill>
                  <a:latin typeface="Calibri" pitchFamily="34" charset="0"/>
                </a:rPr>
                <a:t>st</a:t>
              </a:r>
              <a:r>
                <a:rPr lang="en-US" sz="1200" kern="0" dirty="0" smtClean="0">
                  <a:solidFill>
                    <a:sysClr val="windowText" lastClr="000000"/>
                  </a:solidFill>
                  <a:latin typeface="Calibri" pitchFamily="34" charset="0"/>
                </a:rPr>
                <a:t> annual renewal.   </a:t>
              </a:r>
              <a:r>
                <a:rPr lang="en-US" sz="1200" b="1" kern="0" dirty="0" smtClean="0">
                  <a:solidFill>
                    <a:sysClr val="windowText" lastClr="000000"/>
                  </a:solidFill>
                  <a:latin typeface="Calibri" pitchFamily="34" charset="0"/>
                </a:rPr>
                <a:t>Secondary Measures</a:t>
              </a:r>
              <a:r>
                <a:rPr lang="en-US" sz="1200" kern="0" dirty="0" smtClean="0">
                  <a:solidFill>
                    <a:sysClr val="windowText" lastClr="000000"/>
                  </a:solidFill>
                  <a:latin typeface="Calibri" pitchFamily="34" charset="0"/>
                </a:rPr>
                <a:t>:  number of unique customer visits to ‘Security Checklist’ page; CTR% to product pages from  checklist page; increased adoption to online products and services by those who adopt security features.</a:t>
              </a:r>
            </a:p>
            <a:p>
              <a:pPr marL="168275" indent="-168275" eaLnBrk="0" fontAlgn="auto" hangingPunct="0">
                <a:lnSpc>
                  <a:spcPct val="120000"/>
                </a:lnSpc>
                <a:spcBef>
                  <a:spcPct val="40000"/>
                </a:spcBef>
                <a:spcAft>
                  <a:spcPts val="0"/>
                </a:spcAft>
                <a:defRPr/>
              </a:pPr>
              <a:endParaRPr lang="en-US" sz="1200" i="1" kern="0" dirty="0">
                <a:solidFill>
                  <a:sysClr val="windowText" lastClr="000000"/>
                </a:solidFill>
                <a:latin typeface="Calibri" pitchFamily="34" charset="0"/>
              </a:endParaRPr>
            </a:p>
          </p:txBody>
        </p:sp>
        <p:sp>
          <p:nvSpPr>
            <p:cNvPr id="43" name="Line 6"/>
            <p:cNvSpPr>
              <a:spLocks noChangeShapeType="1"/>
            </p:cNvSpPr>
            <p:nvPr/>
          </p:nvSpPr>
          <p:spPr bwMode="gray">
            <a:xfrm>
              <a:off x="646407" y="427131"/>
              <a:ext cx="8366759" cy="0"/>
            </a:xfrm>
            <a:prstGeom prst="line">
              <a:avLst/>
            </a:prstGeom>
            <a:noFill/>
            <a:ln w="12700" cap="rnd">
              <a:solidFill>
                <a:srgbClr val="C00000"/>
              </a:solidFill>
              <a:round/>
              <a:headEnd/>
              <a:tailEnd/>
            </a:ln>
          </p:spPr>
          <p:txBody>
            <a:bodyPr wrap="none" anchor="ctr"/>
            <a:lstStyle/>
            <a:p>
              <a:pPr eaLnBrk="0" fontAlgn="auto" hangingPunct="0">
                <a:spcBef>
                  <a:spcPts val="0"/>
                </a:spcBef>
                <a:spcAft>
                  <a:spcPts val="0"/>
                </a:spcAft>
                <a:buClr>
                  <a:srgbClr val="D4001A"/>
                </a:buClr>
                <a:buFontTx/>
                <a:buChar char="•"/>
                <a:defRPr/>
              </a:pPr>
              <a:endParaRPr lang="en-US" sz="1800" kern="0" dirty="0">
                <a:solidFill>
                  <a:sysClr val="windowText" lastClr="000000"/>
                </a:solidFill>
                <a:latin typeface="+mn-lt"/>
              </a:endParaRPr>
            </a:p>
          </p:txBody>
        </p:sp>
        <p:sp>
          <p:nvSpPr>
            <p:cNvPr id="44" name="Rectangle 7"/>
            <p:cNvSpPr>
              <a:spLocks noChangeArrowheads="1"/>
            </p:cNvSpPr>
            <p:nvPr/>
          </p:nvSpPr>
          <p:spPr bwMode="gray">
            <a:xfrm>
              <a:off x="3731427" y="374602"/>
              <a:ext cx="1828939" cy="85690"/>
            </a:xfrm>
            <a:prstGeom prst="rect">
              <a:avLst/>
            </a:prstGeom>
            <a:solidFill>
              <a:srgbClr val="FFFFFF"/>
            </a:solidFill>
            <a:ln w="12700" cap="rnd" algn="ctr">
              <a:noFill/>
              <a:miter lim="800000"/>
              <a:headEnd/>
              <a:tailEnd/>
            </a:ln>
          </p:spPr>
          <p:txBody>
            <a:bodyPr lIns="0" tIns="0" rIns="0" bIns="0" anchor="ctr" anchorCtr="1"/>
            <a:lstStyle/>
            <a:p>
              <a:pPr eaLnBrk="0" fontAlgn="auto" hangingPunct="0">
                <a:lnSpc>
                  <a:spcPct val="120000"/>
                </a:lnSpc>
                <a:spcBef>
                  <a:spcPts val="0"/>
                </a:spcBef>
                <a:spcAft>
                  <a:spcPts val="0"/>
                </a:spcAft>
                <a:buClr>
                  <a:srgbClr val="D4001A"/>
                </a:buClr>
                <a:defRPr/>
              </a:pPr>
              <a:r>
                <a:rPr lang="en-US" sz="1100" b="1" kern="0" dirty="0">
                  <a:solidFill>
                    <a:sysClr val="windowText" lastClr="000000"/>
                  </a:solidFill>
                  <a:latin typeface="+mn-lt"/>
                </a:rPr>
                <a:t>Why Should We Do It?</a:t>
              </a:r>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96311" y="199697"/>
            <a:ext cx="8001000" cy="394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kern="0" dirty="0" smtClean="0">
              <a:solidFill>
                <a:srgbClr val="C00000"/>
              </a:solidFill>
              <a:latin typeface="Arial" charset="0"/>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kern="0" dirty="0" smtClean="0">
              <a:solidFill>
                <a:srgbClr val="C00000"/>
              </a:solidFill>
              <a:latin typeface="Arial" charset="0"/>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kern="0" dirty="0" smtClean="0">
                <a:solidFill>
                  <a:srgbClr val="C00000"/>
                </a:solidFill>
                <a:latin typeface="Calibri" pitchFamily="34" charset="0"/>
                <a:ea typeface="+mj-ea"/>
              </a:rPr>
              <a:t> Current Site – adequate…but Customer Experience not optimal  </a:t>
            </a:r>
            <a:endParaRPr kumimoji="0" lang="en-US" sz="2000" b="1" i="1" u="none" strike="noStrike" kern="0" cap="none" spc="0" normalizeH="0" baseline="0" noProof="0" dirty="0" smtClean="0">
              <a:ln>
                <a:noFill/>
              </a:ln>
              <a:solidFill>
                <a:srgbClr val="C00000"/>
              </a:solidFill>
              <a:effectLst/>
              <a:uLnTx/>
              <a:uFillTx/>
              <a:latin typeface="Calibri" pitchFamily="34" charset="0"/>
              <a:ea typeface="+mj-ea"/>
              <a:cs typeface="Arial" charset="0"/>
            </a:endParaRPr>
          </a:p>
        </p:txBody>
      </p:sp>
      <p:pic>
        <p:nvPicPr>
          <p:cNvPr id="34" name="Picture 3"/>
          <p:cNvPicPr>
            <a:picLocks noChangeAspect="1" noChangeArrowheads="1"/>
          </p:cNvPicPr>
          <p:nvPr/>
        </p:nvPicPr>
        <p:blipFill>
          <a:blip r:embed="rId2" cstate="print"/>
          <a:srcRect/>
          <a:stretch>
            <a:fillRect/>
          </a:stretch>
        </p:blipFill>
        <p:spPr bwMode="auto">
          <a:xfrm>
            <a:off x="870855" y="762000"/>
            <a:ext cx="6945087" cy="4239253"/>
          </a:xfrm>
          <a:prstGeom prst="rect">
            <a:avLst/>
          </a:prstGeom>
          <a:noFill/>
          <a:ln w="9525">
            <a:noFill/>
            <a:miter lim="800000"/>
            <a:headEnd/>
            <a:tailEnd/>
          </a:ln>
        </p:spPr>
      </p:pic>
      <p:sp>
        <p:nvSpPr>
          <p:cNvPr id="36" name="TextBox 35"/>
          <p:cNvSpPr txBox="1"/>
          <p:nvPr/>
        </p:nvSpPr>
        <p:spPr>
          <a:xfrm>
            <a:off x="370113" y="5164609"/>
            <a:ext cx="5265234" cy="1384995"/>
          </a:xfrm>
          <a:prstGeom prst="rect">
            <a:avLst/>
          </a:prstGeom>
          <a:noFill/>
        </p:spPr>
        <p:txBody>
          <a:bodyPr wrap="square" rtlCol="0">
            <a:spAutoFit/>
          </a:bodyPr>
          <a:lstStyle/>
          <a:p>
            <a:r>
              <a:rPr lang="en-US" sz="1400" b="1" u="sng" dirty="0" smtClean="0">
                <a:latin typeface="Calibri" pitchFamily="34" charset="0"/>
              </a:rPr>
              <a:t>Redesigned site (2010) – Improvements:</a:t>
            </a:r>
          </a:p>
          <a:p>
            <a:pPr>
              <a:buFont typeface="Arial" pitchFamily="34" charset="0"/>
              <a:buChar char="•"/>
            </a:pPr>
            <a:r>
              <a:rPr lang="en-US" sz="1400" dirty="0" smtClean="0">
                <a:latin typeface="Calibri" pitchFamily="34" charset="0"/>
              </a:rPr>
              <a:t> Incorporates updated design standards</a:t>
            </a:r>
          </a:p>
          <a:p>
            <a:pPr>
              <a:buFont typeface="Arial" pitchFamily="34" charset="0"/>
              <a:buChar char="•"/>
            </a:pPr>
            <a:r>
              <a:rPr lang="en-US" sz="1400" dirty="0" smtClean="0">
                <a:latin typeface="Calibri" pitchFamily="34" charset="0"/>
              </a:rPr>
              <a:t> Clearly delineates privacy &amp; security topics</a:t>
            </a:r>
          </a:p>
          <a:p>
            <a:pPr>
              <a:buFont typeface="Arial" pitchFamily="34" charset="0"/>
              <a:buChar char="•"/>
            </a:pPr>
            <a:r>
              <a:rPr lang="en-US" sz="1400" dirty="0" smtClean="0">
                <a:latin typeface="Calibri" pitchFamily="34" charset="0"/>
              </a:rPr>
              <a:t> Simplifies language &amp; reduces text</a:t>
            </a:r>
          </a:p>
          <a:p>
            <a:pPr>
              <a:buFont typeface="Arial" pitchFamily="34" charset="0"/>
              <a:buChar char="•"/>
            </a:pPr>
            <a:r>
              <a:rPr lang="en-US" sz="1400" dirty="0" smtClean="0">
                <a:latin typeface="Calibri" pitchFamily="34" charset="0"/>
              </a:rPr>
              <a:t> Security video created for landing page</a:t>
            </a:r>
          </a:p>
          <a:p>
            <a:r>
              <a:rPr lang="en-US" sz="1400" dirty="0" smtClean="0">
                <a:latin typeface="Calibri" pitchFamily="34" charset="0"/>
              </a:rPr>
              <a:t>(Jan 2011 – Mar 2011 ~ 6895 views)</a:t>
            </a:r>
          </a:p>
        </p:txBody>
      </p:sp>
      <p:sp>
        <p:nvSpPr>
          <p:cNvPr id="8" name="TextBox 7"/>
          <p:cNvSpPr txBox="1"/>
          <p:nvPr/>
        </p:nvSpPr>
        <p:spPr>
          <a:xfrm>
            <a:off x="3878766" y="5186381"/>
            <a:ext cx="5265234" cy="1169551"/>
          </a:xfrm>
          <a:prstGeom prst="rect">
            <a:avLst/>
          </a:prstGeom>
          <a:noFill/>
        </p:spPr>
        <p:txBody>
          <a:bodyPr wrap="square" rtlCol="0">
            <a:spAutoFit/>
          </a:bodyPr>
          <a:lstStyle/>
          <a:p>
            <a:r>
              <a:rPr lang="en-US" sz="1400" b="1" u="sng" dirty="0" smtClean="0">
                <a:latin typeface="Calibri" pitchFamily="34" charset="0"/>
              </a:rPr>
              <a:t>BUT:</a:t>
            </a:r>
          </a:p>
          <a:p>
            <a:pPr>
              <a:buFont typeface="Arial" pitchFamily="34" charset="0"/>
              <a:buChar char="•"/>
            </a:pPr>
            <a:r>
              <a:rPr lang="en-US" sz="1400" dirty="0" smtClean="0">
                <a:latin typeface="Calibri" pitchFamily="34" charset="0"/>
              </a:rPr>
              <a:t> Does not accomplish goal of one-stop shop/comprehensive view</a:t>
            </a:r>
          </a:p>
          <a:p>
            <a:pPr>
              <a:buFont typeface="Arial" pitchFamily="34" charset="0"/>
              <a:buChar char="•"/>
            </a:pPr>
            <a:r>
              <a:rPr lang="en-US" sz="1400" dirty="0" smtClean="0">
                <a:latin typeface="Calibri" pitchFamily="34" charset="0"/>
              </a:rPr>
              <a:t>Does not easily show customers how products are relevant and what they can do to improve online security</a:t>
            </a:r>
          </a:p>
          <a:p>
            <a:pPr>
              <a:buFont typeface="Arial" pitchFamily="34" charset="0"/>
              <a:buChar char="•"/>
            </a:pPr>
            <a:r>
              <a:rPr lang="en-US" sz="1400" dirty="0" smtClean="0">
                <a:latin typeface="Calibri" pitchFamily="34" charset="0"/>
              </a:rPr>
              <a:t>Not easily navigable  - see next slide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19" y="350510"/>
            <a:ext cx="7791450" cy="458788"/>
          </a:xfrm>
        </p:spPr>
        <p:txBody>
          <a:bodyPr/>
          <a:lstStyle/>
          <a:p>
            <a:r>
              <a:rPr lang="en-US" dirty="0" smtClean="0"/>
              <a:t/>
            </a:r>
            <a:br>
              <a:rPr lang="en-US" dirty="0" smtClean="0"/>
            </a:br>
            <a:r>
              <a:rPr lang="en-US" dirty="0" smtClean="0"/>
              <a:t/>
            </a:r>
            <a:br>
              <a:rPr lang="en-US" dirty="0" smtClean="0"/>
            </a:br>
            <a:r>
              <a:rPr lang="en-US" dirty="0" smtClean="0"/>
              <a:t>Customer Experience Today</a:t>
            </a:r>
            <a:br>
              <a:rPr lang="en-US" dirty="0" smtClean="0"/>
            </a:br>
            <a:endParaRPr lang="en-US" dirty="0"/>
          </a:p>
        </p:txBody>
      </p:sp>
      <p:sp>
        <p:nvSpPr>
          <p:cNvPr id="4" name="Slide Number Placeholder 3"/>
          <p:cNvSpPr>
            <a:spLocks noGrp="1"/>
          </p:cNvSpPr>
          <p:nvPr>
            <p:ph type="sldNum" sz="quarter" idx="4294967295"/>
          </p:nvPr>
        </p:nvSpPr>
        <p:spPr>
          <a:xfrm>
            <a:off x="6819900" y="6638925"/>
            <a:ext cx="2324100" cy="219075"/>
          </a:xfrm>
          <a:prstGeom prst="rect">
            <a:avLst/>
          </a:prstGeom>
        </p:spPr>
        <p:txBody>
          <a:bodyPr/>
          <a:lstStyle/>
          <a:p>
            <a:pPr>
              <a:defRPr/>
            </a:pPr>
            <a:fld id="{00B6DDC1-0540-4571-9582-9A8D3C2F0FC5}" type="slidenum">
              <a:rPr lang="en-US" smtClean="0"/>
              <a:pPr>
                <a:defRPr/>
              </a:pPr>
              <a:t>6</a:t>
            </a:fld>
            <a:endParaRPr lang="en-US" dirty="0"/>
          </a:p>
        </p:txBody>
      </p:sp>
      <p:sp>
        <p:nvSpPr>
          <p:cNvPr id="7" name="Right Arrow 6"/>
          <p:cNvSpPr/>
          <p:nvPr/>
        </p:nvSpPr>
        <p:spPr>
          <a:xfrm rot="945943">
            <a:off x="67261" y="1743237"/>
            <a:ext cx="1334056" cy="925452"/>
          </a:xfrm>
          <a:prstGeom prst="rightArrow">
            <a:avLst/>
          </a:prstGeom>
          <a:solidFill>
            <a:schemeClr val="accent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Calibri" pitchFamily="34" charset="0"/>
              </a:rPr>
              <a:t>Placement on home page</a:t>
            </a:r>
          </a:p>
        </p:txBody>
      </p:sp>
      <p:pic>
        <p:nvPicPr>
          <p:cNvPr id="40964" name="Picture 4"/>
          <p:cNvPicPr>
            <a:picLocks noChangeAspect="1" noChangeArrowheads="1"/>
          </p:cNvPicPr>
          <p:nvPr/>
        </p:nvPicPr>
        <p:blipFill>
          <a:blip r:embed="rId2" cstate="print"/>
          <a:srcRect/>
          <a:stretch>
            <a:fillRect/>
          </a:stretch>
        </p:blipFill>
        <p:spPr bwMode="auto">
          <a:xfrm>
            <a:off x="1511481" y="4246178"/>
            <a:ext cx="2640106" cy="2328371"/>
          </a:xfrm>
          <a:prstGeom prst="rect">
            <a:avLst/>
          </a:prstGeom>
          <a:noFill/>
          <a:ln w="9525">
            <a:noFill/>
            <a:miter lim="800000"/>
            <a:headEnd/>
            <a:tailEnd/>
          </a:ln>
        </p:spPr>
      </p:pic>
      <p:pic>
        <p:nvPicPr>
          <p:cNvPr id="40965" name="Picture 5"/>
          <p:cNvPicPr>
            <a:picLocks noChangeAspect="1" noChangeArrowheads="1"/>
          </p:cNvPicPr>
          <p:nvPr/>
        </p:nvPicPr>
        <p:blipFill>
          <a:blip r:embed="rId3" cstate="print"/>
          <a:srcRect/>
          <a:stretch>
            <a:fillRect/>
          </a:stretch>
        </p:blipFill>
        <p:spPr bwMode="auto">
          <a:xfrm>
            <a:off x="5645863" y="1011455"/>
            <a:ext cx="2709861" cy="2239819"/>
          </a:xfrm>
          <a:prstGeom prst="rect">
            <a:avLst/>
          </a:prstGeom>
          <a:noFill/>
          <a:ln w="9525">
            <a:noFill/>
            <a:miter lim="800000"/>
            <a:headEnd/>
            <a:tailEnd/>
          </a:ln>
        </p:spPr>
      </p:pic>
      <p:sp>
        <p:nvSpPr>
          <p:cNvPr id="11" name="Right Arrow 10"/>
          <p:cNvSpPr/>
          <p:nvPr/>
        </p:nvSpPr>
        <p:spPr>
          <a:xfrm rot="5400000">
            <a:off x="6537723" y="3415573"/>
            <a:ext cx="893384" cy="431505"/>
          </a:xfrm>
          <a:prstGeom prst="rightArrow">
            <a:avLst/>
          </a:prstGeom>
          <a:solidFill>
            <a:schemeClr val="accent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Calibri" pitchFamily="34" charset="0"/>
            </a:endParaRPr>
          </a:p>
        </p:txBody>
      </p:sp>
      <p:sp>
        <p:nvSpPr>
          <p:cNvPr id="12" name="Down Arrow 11"/>
          <p:cNvSpPr/>
          <p:nvPr/>
        </p:nvSpPr>
        <p:spPr>
          <a:xfrm>
            <a:off x="2701158" y="3216166"/>
            <a:ext cx="484632" cy="978408"/>
          </a:xfrm>
          <a:prstGeom prst="downArrow">
            <a:avLst/>
          </a:prstGeom>
          <a:solidFill>
            <a:schemeClr val="accent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latin typeface="Calibri" pitchFamily="34" charset="0"/>
            </a:endParaRPr>
          </a:p>
        </p:txBody>
      </p:sp>
      <p:sp>
        <p:nvSpPr>
          <p:cNvPr id="13" name="Down Arrow 12"/>
          <p:cNvSpPr/>
          <p:nvPr/>
        </p:nvSpPr>
        <p:spPr>
          <a:xfrm rot="12755257">
            <a:off x="4678948" y="2733383"/>
            <a:ext cx="400522" cy="2352675"/>
          </a:xfrm>
          <a:prstGeom prst="downArrow">
            <a:avLst/>
          </a:prstGeom>
          <a:solidFill>
            <a:schemeClr val="accent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Calibri" pitchFamily="34" charset="0"/>
            </a:endParaRPr>
          </a:p>
        </p:txBody>
      </p:sp>
      <p:sp>
        <p:nvSpPr>
          <p:cNvPr id="14" name="TextBox 13"/>
          <p:cNvSpPr txBox="1"/>
          <p:nvPr/>
        </p:nvSpPr>
        <p:spPr>
          <a:xfrm>
            <a:off x="1040524" y="693683"/>
            <a:ext cx="7126014" cy="276999"/>
          </a:xfrm>
          <a:prstGeom prst="rect">
            <a:avLst/>
          </a:prstGeom>
          <a:noFill/>
        </p:spPr>
        <p:txBody>
          <a:bodyPr wrap="square" rtlCol="0">
            <a:spAutoFit/>
          </a:bodyPr>
          <a:lstStyle/>
          <a:p>
            <a:r>
              <a:rPr lang="en-US" sz="1200" b="1" dirty="0" smtClean="0"/>
              <a:t>Customers face a minimum of 3 clicks to find Security Solutions page</a:t>
            </a:r>
            <a:endParaRPr lang="en-US" sz="1200" b="1" dirty="0"/>
          </a:p>
        </p:txBody>
      </p:sp>
      <p:pic>
        <p:nvPicPr>
          <p:cNvPr id="40966" name="Picture 6"/>
          <p:cNvPicPr>
            <a:picLocks noChangeAspect="1" noChangeArrowheads="1"/>
          </p:cNvPicPr>
          <p:nvPr/>
        </p:nvPicPr>
        <p:blipFill>
          <a:blip r:embed="rId4" cstate="print"/>
          <a:srcRect/>
          <a:stretch>
            <a:fillRect/>
          </a:stretch>
        </p:blipFill>
        <p:spPr bwMode="auto">
          <a:xfrm>
            <a:off x="5315989" y="4151584"/>
            <a:ext cx="3413729" cy="2363351"/>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360713" y="947058"/>
            <a:ext cx="3312373" cy="250913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Manual Operation 22"/>
          <p:cNvSpPr/>
          <p:nvPr/>
        </p:nvSpPr>
        <p:spPr bwMode="auto">
          <a:xfrm>
            <a:off x="2047162" y="1170756"/>
            <a:ext cx="2156347" cy="1746914"/>
          </a:xfrm>
          <a:prstGeom prst="flowChartManualOperation">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a typeface="ＭＳ Ｐゴシック" pitchFamily="84" charset="-128"/>
            </a:endParaRPr>
          </a:p>
        </p:txBody>
      </p:sp>
      <p:sp>
        <p:nvSpPr>
          <p:cNvPr id="7" name="Title 6"/>
          <p:cNvSpPr>
            <a:spLocks noGrp="1"/>
          </p:cNvSpPr>
          <p:nvPr>
            <p:ph type="title"/>
          </p:nvPr>
        </p:nvSpPr>
        <p:spPr>
          <a:xfrm>
            <a:off x="936171" y="0"/>
            <a:ext cx="7239000" cy="609600"/>
          </a:xfrm>
        </p:spPr>
        <p:txBody>
          <a:bodyPr/>
          <a:lstStyle/>
          <a:p>
            <a:r>
              <a:rPr lang="en-US" dirty="0" smtClean="0"/>
              <a:t>Proposed Channel Brief </a:t>
            </a:r>
            <a:endParaRPr lang="en-US" dirty="0"/>
          </a:p>
        </p:txBody>
      </p:sp>
      <p:sp>
        <p:nvSpPr>
          <p:cNvPr id="8" name="TextBox 7"/>
          <p:cNvSpPr txBox="1"/>
          <p:nvPr/>
        </p:nvSpPr>
        <p:spPr>
          <a:xfrm>
            <a:off x="544206" y="1127183"/>
            <a:ext cx="1237396" cy="461665"/>
          </a:xfrm>
          <a:prstGeom prst="rect">
            <a:avLst/>
          </a:prstGeom>
          <a:noFill/>
        </p:spPr>
        <p:txBody>
          <a:bodyPr wrap="square" rtlCol="0">
            <a:spAutoFit/>
          </a:bodyPr>
          <a:lstStyle/>
          <a:p>
            <a:pPr algn="r"/>
            <a:r>
              <a:rPr lang="en-US" sz="1200" dirty="0" smtClean="0">
                <a:solidFill>
                  <a:srgbClr val="C00000"/>
                </a:solidFill>
                <a:latin typeface="Calibri" pitchFamily="34" charset="0"/>
              </a:rPr>
              <a:t>Channel Objectives</a:t>
            </a:r>
            <a:endParaRPr lang="en-US" sz="1200" dirty="0">
              <a:solidFill>
                <a:srgbClr val="C00000"/>
              </a:solidFill>
              <a:latin typeface="Calibri" pitchFamily="34" charset="0"/>
            </a:endParaRPr>
          </a:p>
        </p:txBody>
      </p:sp>
      <p:sp>
        <p:nvSpPr>
          <p:cNvPr id="9" name="TextBox 8"/>
          <p:cNvSpPr txBox="1"/>
          <p:nvPr/>
        </p:nvSpPr>
        <p:spPr>
          <a:xfrm>
            <a:off x="600074" y="3939696"/>
            <a:ext cx="1191053" cy="461665"/>
          </a:xfrm>
          <a:prstGeom prst="rect">
            <a:avLst/>
          </a:prstGeom>
          <a:noFill/>
        </p:spPr>
        <p:txBody>
          <a:bodyPr wrap="square" rtlCol="0">
            <a:spAutoFit/>
          </a:bodyPr>
          <a:lstStyle/>
          <a:p>
            <a:pPr algn="r"/>
            <a:r>
              <a:rPr lang="en-US" sz="1200" dirty="0" smtClean="0">
                <a:solidFill>
                  <a:srgbClr val="C00000"/>
                </a:solidFill>
                <a:latin typeface="Calibri" pitchFamily="34" charset="0"/>
              </a:rPr>
              <a:t>Channel Strategy</a:t>
            </a:r>
            <a:endParaRPr lang="en-US" sz="1200" dirty="0">
              <a:solidFill>
                <a:srgbClr val="C00000"/>
              </a:solidFill>
              <a:latin typeface="Calibri" pitchFamily="34" charset="0"/>
            </a:endParaRPr>
          </a:p>
        </p:txBody>
      </p:sp>
      <p:sp>
        <p:nvSpPr>
          <p:cNvPr id="11" name="TextBox 10"/>
          <p:cNvSpPr txBox="1"/>
          <p:nvPr/>
        </p:nvSpPr>
        <p:spPr>
          <a:xfrm>
            <a:off x="553731" y="5442616"/>
            <a:ext cx="1237396" cy="461665"/>
          </a:xfrm>
          <a:prstGeom prst="rect">
            <a:avLst/>
          </a:prstGeom>
          <a:noFill/>
        </p:spPr>
        <p:txBody>
          <a:bodyPr wrap="square" rtlCol="0">
            <a:spAutoFit/>
          </a:bodyPr>
          <a:lstStyle/>
          <a:p>
            <a:pPr algn="r"/>
            <a:r>
              <a:rPr lang="en-US" sz="1200" dirty="0" smtClean="0">
                <a:solidFill>
                  <a:srgbClr val="C00000"/>
                </a:solidFill>
                <a:latin typeface="Calibri" pitchFamily="34" charset="0"/>
              </a:rPr>
              <a:t>Other Considerations</a:t>
            </a:r>
            <a:endParaRPr lang="en-US" sz="1200" dirty="0">
              <a:solidFill>
                <a:srgbClr val="C00000"/>
              </a:solidFill>
              <a:latin typeface="Calibri" pitchFamily="34" charset="0"/>
            </a:endParaRPr>
          </a:p>
        </p:txBody>
      </p:sp>
      <p:cxnSp>
        <p:nvCxnSpPr>
          <p:cNvPr id="13" name="Straight Connector 12"/>
          <p:cNvCxnSpPr/>
          <p:nvPr/>
        </p:nvCxnSpPr>
        <p:spPr bwMode="auto">
          <a:xfrm rot="5400000">
            <a:off x="-877695" y="3669935"/>
            <a:ext cx="5328507" cy="2601"/>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4" name="TextBox 13"/>
          <p:cNvSpPr txBox="1"/>
          <p:nvPr/>
        </p:nvSpPr>
        <p:spPr>
          <a:xfrm>
            <a:off x="4261449" y="1061574"/>
            <a:ext cx="4077333" cy="1708160"/>
          </a:xfrm>
          <a:prstGeom prst="rect">
            <a:avLst/>
          </a:prstGeom>
          <a:noFill/>
        </p:spPr>
        <p:txBody>
          <a:bodyPr wrap="square" rtlCol="0">
            <a:spAutoFit/>
          </a:bodyPr>
          <a:lstStyle/>
          <a:p>
            <a:r>
              <a:rPr lang="en-US" sz="1050" b="1" dirty="0" smtClean="0">
                <a:solidFill>
                  <a:srgbClr val="C00000"/>
                </a:solidFill>
                <a:latin typeface="Calibri" pitchFamily="34" charset="0"/>
              </a:rPr>
              <a:t>Awareness: </a:t>
            </a:r>
            <a:r>
              <a:rPr lang="en-US" sz="1050" dirty="0" smtClean="0">
                <a:latin typeface="Calibri" pitchFamily="34" charset="0"/>
              </a:rPr>
              <a:t>Create strong exposure and visibility for all security messages to ensure our customers know that Bank of America is dedicated and relentless about helping them with their security concerns.</a:t>
            </a:r>
          </a:p>
          <a:p>
            <a:r>
              <a:rPr lang="en-US" sz="1050" b="1" dirty="0" smtClean="0">
                <a:latin typeface="Calibri" pitchFamily="34" charset="0"/>
              </a:rPr>
              <a:t>Awareness Strategies</a:t>
            </a:r>
            <a:r>
              <a:rPr lang="en-US" sz="1050" dirty="0" smtClean="0">
                <a:latin typeface="Calibri" pitchFamily="34" charset="0"/>
              </a:rPr>
              <a:t>: Find environments where people go to learn about protecting their online experiences. Reach out when customers may be more receptive, such as after a security event (stolen credit card, etc.), moving, change of life event (divorce, retirement, graduating from college).</a:t>
            </a:r>
          </a:p>
          <a:p>
            <a:endParaRPr lang="en-US" sz="1050" dirty="0" smtClean="0">
              <a:latin typeface="Calibri" pitchFamily="34" charset="0"/>
            </a:endParaRPr>
          </a:p>
        </p:txBody>
      </p:sp>
      <p:sp>
        <p:nvSpPr>
          <p:cNvPr id="15" name="TextBox 14"/>
          <p:cNvSpPr txBox="1"/>
          <p:nvPr/>
        </p:nvSpPr>
        <p:spPr>
          <a:xfrm>
            <a:off x="4261449" y="2593819"/>
            <a:ext cx="4133521" cy="577081"/>
          </a:xfrm>
          <a:prstGeom prst="rect">
            <a:avLst/>
          </a:prstGeom>
          <a:noFill/>
        </p:spPr>
        <p:txBody>
          <a:bodyPr wrap="square" rtlCol="0">
            <a:spAutoFit/>
          </a:bodyPr>
          <a:lstStyle/>
          <a:p>
            <a:r>
              <a:rPr lang="en-US" sz="1050" b="1" dirty="0" smtClean="0">
                <a:solidFill>
                  <a:srgbClr val="C00000"/>
                </a:solidFill>
                <a:latin typeface="Calibri" pitchFamily="34" charset="0"/>
              </a:rPr>
              <a:t>Education: </a:t>
            </a:r>
            <a:r>
              <a:rPr lang="en-US" sz="1050" dirty="0" smtClean="0">
                <a:latin typeface="Calibri" pitchFamily="34" charset="0"/>
              </a:rPr>
              <a:t> Start a dialog with customers  regarding online security,  transaction and transmission data. Tools to assess their personal security risk threshold and recommend a security level that fits their lifestyle.</a:t>
            </a:r>
          </a:p>
        </p:txBody>
      </p:sp>
      <p:sp>
        <p:nvSpPr>
          <p:cNvPr id="17" name="TextBox 16"/>
          <p:cNvSpPr txBox="1"/>
          <p:nvPr/>
        </p:nvSpPr>
        <p:spPr>
          <a:xfrm>
            <a:off x="2702257" y="1061574"/>
            <a:ext cx="822960" cy="215444"/>
          </a:xfrm>
          <a:prstGeom prst="rect">
            <a:avLst/>
          </a:prstGeom>
          <a:solidFill>
            <a:schemeClr val="bg1"/>
          </a:solidFill>
          <a:ln>
            <a:solidFill>
              <a:schemeClr val="bg1">
                <a:lumMod val="75000"/>
              </a:schemeClr>
            </a:solidFill>
          </a:ln>
        </p:spPr>
        <p:txBody>
          <a:bodyPr wrap="square" rtlCol="0">
            <a:spAutoFit/>
          </a:bodyPr>
          <a:lstStyle/>
          <a:p>
            <a:pPr algn="ctr"/>
            <a:r>
              <a:rPr lang="en-US" sz="800" b="1" dirty="0" smtClean="0">
                <a:solidFill>
                  <a:srgbClr val="C00000"/>
                </a:solidFill>
                <a:latin typeface="Calibri" pitchFamily="34" charset="0"/>
              </a:rPr>
              <a:t>Awareness</a:t>
            </a:r>
            <a:endParaRPr lang="en-US" sz="1000" b="1" dirty="0">
              <a:solidFill>
                <a:srgbClr val="C00000"/>
              </a:solidFill>
              <a:latin typeface="Calibri" pitchFamily="34" charset="0"/>
            </a:endParaRPr>
          </a:p>
        </p:txBody>
      </p:sp>
      <p:sp>
        <p:nvSpPr>
          <p:cNvPr id="18" name="TextBox 17"/>
          <p:cNvSpPr txBox="1"/>
          <p:nvPr/>
        </p:nvSpPr>
        <p:spPr>
          <a:xfrm>
            <a:off x="2702257" y="1402766"/>
            <a:ext cx="822960" cy="215444"/>
          </a:xfrm>
          <a:prstGeom prst="rect">
            <a:avLst/>
          </a:prstGeom>
          <a:solidFill>
            <a:schemeClr val="bg1"/>
          </a:solidFill>
          <a:ln>
            <a:solidFill>
              <a:schemeClr val="bg1">
                <a:lumMod val="75000"/>
              </a:schemeClr>
            </a:solidFill>
          </a:ln>
        </p:spPr>
        <p:txBody>
          <a:bodyPr wrap="square" rtlCol="0">
            <a:spAutoFit/>
          </a:bodyPr>
          <a:lstStyle/>
          <a:p>
            <a:pPr algn="ctr"/>
            <a:r>
              <a:rPr lang="en-US" sz="800" dirty="0" smtClean="0">
                <a:latin typeface="Calibri" pitchFamily="34" charset="0"/>
              </a:rPr>
              <a:t>Stimulation</a:t>
            </a:r>
            <a:endParaRPr lang="en-US" sz="1000" dirty="0">
              <a:latin typeface="Calibri" pitchFamily="34" charset="0"/>
            </a:endParaRPr>
          </a:p>
        </p:txBody>
      </p:sp>
      <p:sp>
        <p:nvSpPr>
          <p:cNvPr id="19" name="TextBox 18"/>
          <p:cNvSpPr txBox="1"/>
          <p:nvPr/>
        </p:nvSpPr>
        <p:spPr>
          <a:xfrm>
            <a:off x="2702257" y="1743958"/>
            <a:ext cx="822960" cy="215444"/>
          </a:xfrm>
          <a:prstGeom prst="rect">
            <a:avLst/>
          </a:prstGeom>
          <a:solidFill>
            <a:schemeClr val="bg1"/>
          </a:solidFill>
          <a:ln>
            <a:solidFill>
              <a:schemeClr val="bg1">
                <a:lumMod val="75000"/>
              </a:schemeClr>
            </a:solidFill>
          </a:ln>
        </p:spPr>
        <p:txBody>
          <a:bodyPr wrap="square" rtlCol="0">
            <a:spAutoFit/>
          </a:bodyPr>
          <a:lstStyle/>
          <a:p>
            <a:pPr algn="ctr"/>
            <a:r>
              <a:rPr lang="en-US" sz="800" dirty="0" smtClean="0">
                <a:latin typeface="Calibri" pitchFamily="34" charset="0"/>
              </a:rPr>
              <a:t>Engagement</a:t>
            </a:r>
            <a:endParaRPr lang="en-US" sz="1000" dirty="0">
              <a:latin typeface="Calibri" pitchFamily="34" charset="0"/>
            </a:endParaRPr>
          </a:p>
        </p:txBody>
      </p:sp>
      <p:sp>
        <p:nvSpPr>
          <p:cNvPr id="20" name="TextBox 19"/>
          <p:cNvSpPr txBox="1"/>
          <p:nvPr/>
        </p:nvSpPr>
        <p:spPr>
          <a:xfrm>
            <a:off x="2702257" y="2085150"/>
            <a:ext cx="822960" cy="215444"/>
          </a:xfrm>
          <a:prstGeom prst="rect">
            <a:avLst/>
          </a:prstGeom>
          <a:solidFill>
            <a:schemeClr val="bg1"/>
          </a:solidFill>
          <a:ln>
            <a:solidFill>
              <a:schemeClr val="bg1">
                <a:lumMod val="75000"/>
              </a:schemeClr>
            </a:solidFill>
          </a:ln>
        </p:spPr>
        <p:txBody>
          <a:bodyPr wrap="square" rtlCol="0">
            <a:spAutoFit/>
          </a:bodyPr>
          <a:lstStyle/>
          <a:p>
            <a:pPr algn="ctr"/>
            <a:r>
              <a:rPr lang="en-US" sz="800" dirty="0" smtClean="0">
                <a:latin typeface="Calibri" pitchFamily="34" charset="0"/>
              </a:rPr>
              <a:t>Connection</a:t>
            </a:r>
            <a:endParaRPr lang="en-US" sz="1000" dirty="0">
              <a:latin typeface="Calibri" pitchFamily="34" charset="0"/>
            </a:endParaRPr>
          </a:p>
        </p:txBody>
      </p:sp>
      <p:sp>
        <p:nvSpPr>
          <p:cNvPr id="21" name="TextBox 20"/>
          <p:cNvSpPr txBox="1"/>
          <p:nvPr/>
        </p:nvSpPr>
        <p:spPr>
          <a:xfrm>
            <a:off x="2702257" y="2426342"/>
            <a:ext cx="822960" cy="215444"/>
          </a:xfrm>
          <a:prstGeom prst="rect">
            <a:avLst/>
          </a:prstGeom>
          <a:solidFill>
            <a:schemeClr val="bg1"/>
          </a:solidFill>
          <a:ln>
            <a:solidFill>
              <a:schemeClr val="bg1">
                <a:lumMod val="75000"/>
              </a:schemeClr>
            </a:solidFill>
          </a:ln>
        </p:spPr>
        <p:txBody>
          <a:bodyPr wrap="square" rtlCol="0">
            <a:spAutoFit/>
          </a:bodyPr>
          <a:lstStyle/>
          <a:p>
            <a:pPr algn="ctr"/>
            <a:r>
              <a:rPr lang="en-US" sz="800" b="1" dirty="0" smtClean="0">
                <a:solidFill>
                  <a:srgbClr val="C00000"/>
                </a:solidFill>
                <a:latin typeface="Calibri" pitchFamily="34" charset="0"/>
              </a:rPr>
              <a:t>Education</a:t>
            </a:r>
            <a:endParaRPr lang="en-US" sz="1000" b="1" dirty="0">
              <a:solidFill>
                <a:srgbClr val="C00000"/>
              </a:solidFill>
              <a:latin typeface="Calibri" pitchFamily="34" charset="0"/>
            </a:endParaRPr>
          </a:p>
        </p:txBody>
      </p:sp>
      <p:sp>
        <p:nvSpPr>
          <p:cNvPr id="22" name="TextBox 21"/>
          <p:cNvSpPr txBox="1"/>
          <p:nvPr/>
        </p:nvSpPr>
        <p:spPr>
          <a:xfrm>
            <a:off x="2702257" y="2767535"/>
            <a:ext cx="822960" cy="215444"/>
          </a:xfrm>
          <a:prstGeom prst="rect">
            <a:avLst/>
          </a:prstGeom>
          <a:solidFill>
            <a:schemeClr val="bg1"/>
          </a:solidFill>
          <a:ln>
            <a:solidFill>
              <a:schemeClr val="bg1">
                <a:lumMod val="75000"/>
              </a:schemeClr>
            </a:solidFill>
          </a:ln>
        </p:spPr>
        <p:txBody>
          <a:bodyPr wrap="square" rtlCol="0">
            <a:spAutoFit/>
          </a:bodyPr>
          <a:lstStyle/>
          <a:p>
            <a:pPr algn="ctr"/>
            <a:r>
              <a:rPr lang="en-US" sz="800" dirty="0" smtClean="0">
                <a:latin typeface="Calibri" pitchFamily="34" charset="0"/>
              </a:rPr>
              <a:t>Action</a:t>
            </a:r>
            <a:endParaRPr lang="en-US" sz="1000" dirty="0">
              <a:latin typeface="Calibri" pitchFamily="34" charset="0"/>
            </a:endParaRPr>
          </a:p>
        </p:txBody>
      </p:sp>
      <p:cxnSp>
        <p:nvCxnSpPr>
          <p:cNvPr id="26" name="Straight Connector 25"/>
          <p:cNvCxnSpPr/>
          <p:nvPr/>
        </p:nvCxnSpPr>
        <p:spPr bwMode="auto">
          <a:xfrm>
            <a:off x="2172614" y="1686532"/>
            <a:ext cx="19092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27" name="Straight Connector 26"/>
          <p:cNvCxnSpPr/>
          <p:nvPr/>
        </p:nvCxnSpPr>
        <p:spPr bwMode="auto">
          <a:xfrm>
            <a:off x="2340864" y="2366845"/>
            <a:ext cx="15727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30" name="TextBox 29"/>
          <p:cNvSpPr txBox="1"/>
          <p:nvPr/>
        </p:nvSpPr>
        <p:spPr>
          <a:xfrm>
            <a:off x="1905000" y="3939696"/>
            <a:ext cx="6417023" cy="900246"/>
          </a:xfrm>
          <a:prstGeom prst="rect">
            <a:avLst/>
          </a:prstGeom>
          <a:noFill/>
        </p:spPr>
        <p:txBody>
          <a:bodyPr wrap="square" rtlCol="0">
            <a:spAutoFit/>
          </a:bodyPr>
          <a:lstStyle/>
          <a:p>
            <a:pPr>
              <a:spcBef>
                <a:spcPts val="600"/>
              </a:spcBef>
            </a:pPr>
            <a:r>
              <a:rPr lang="en-US" sz="1050" b="1" dirty="0" smtClean="0">
                <a:solidFill>
                  <a:srgbClr val="C00000"/>
                </a:solidFill>
                <a:latin typeface="Calibri" pitchFamily="34" charset="0"/>
              </a:rPr>
              <a:t>Channel Strategy for Customer Experience</a:t>
            </a:r>
            <a:br>
              <a:rPr lang="en-US" sz="1050" b="1" dirty="0" smtClean="0">
                <a:solidFill>
                  <a:srgbClr val="C00000"/>
                </a:solidFill>
                <a:latin typeface="Calibri" pitchFamily="34" charset="0"/>
              </a:rPr>
            </a:br>
            <a:r>
              <a:rPr lang="en-US" sz="1050" dirty="0" smtClean="0">
                <a:latin typeface="Calibri" pitchFamily="34" charset="0"/>
              </a:rPr>
              <a:t>Creation of a comprehensive security page to alleviate the issue of customer confusion about how products protect them. One single location to streamline enrollment and support. Authenticated upgrade experience to allow customers to easily upgrade to next level of security. Permanent site content/persistent linking strategy that will direct customers to comprehensive security page location.</a:t>
            </a:r>
          </a:p>
        </p:txBody>
      </p:sp>
      <p:sp>
        <p:nvSpPr>
          <p:cNvPr id="31" name="TextBox 30"/>
          <p:cNvSpPr txBox="1"/>
          <p:nvPr/>
        </p:nvSpPr>
        <p:spPr>
          <a:xfrm>
            <a:off x="553731" y="4854096"/>
            <a:ext cx="1237396" cy="461665"/>
          </a:xfrm>
          <a:prstGeom prst="rect">
            <a:avLst/>
          </a:prstGeom>
          <a:noFill/>
        </p:spPr>
        <p:txBody>
          <a:bodyPr wrap="square" rtlCol="0">
            <a:spAutoFit/>
          </a:bodyPr>
          <a:lstStyle/>
          <a:p>
            <a:pPr algn="r"/>
            <a:r>
              <a:rPr lang="en-US" sz="1200" dirty="0" smtClean="0">
                <a:solidFill>
                  <a:srgbClr val="C00000"/>
                </a:solidFill>
                <a:latin typeface="Calibri" pitchFamily="34" charset="0"/>
              </a:rPr>
              <a:t>Considered Channels</a:t>
            </a:r>
            <a:endParaRPr lang="en-US" sz="1200" dirty="0">
              <a:solidFill>
                <a:srgbClr val="C00000"/>
              </a:solidFill>
              <a:latin typeface="Calibri" pitchFamily="34" charset="0"/>
            </a:endParaRPr>
          </a:p>
        </p:txBody>
      </p:sp>
      <p:sp>
        <p:nvSpPr>
          <p:cNvPr id="32" name="TextBox 31"/>
          <p:cNvSpPr txBox="1"/>
          <p:nvPr/>
        </p:nvSpPr>
        <p:spPr>
          <a:xfrm>
            <a:off x="1905000" y="4854096"/>
            <a:ext cx="6417023" cy="577081"/>
          </a:xfrm>
          <a:prstGeom prst="rect">
            <a:avLst/>
          </a:prstGeom>
          <a:noFill/>
        </p:spPr>
        <p:txBody>
          <a:bodyPr wrap="square" rtlCol="0">
            <a:spAutoFit/>
          </a:bodyPr>
          <a:lstStyle/>
          <a:p>
            <a:pPr>
              <a:spcBef>
                <a:spcPts val="600"/>
              </a:spcBef>
            </a:pPr>
            <a:r>
              <a:rPr lang="en-US" sz="1050" dirty="0" smtClean="0">
                <a:latin typeface="Calibri" pitchFamily="34" charset="0"/>
              </a:rPr>
              <a:t>Onsite search, paid and natural search will reach customers when concerned with security. It is a hot button item when customers are thinking about security or when there has been a security event in their life. Customers will search for the information first, then browse.</a:t>
            </a:r>
            <a:endParaRPr lang="en-US" sz="1050" b="1" dirty="0" smtClean="0">
              <a:solidFill>
                <a:srgbClr val="C00000"/>
              </a:solidFill>
              <a:latin typeface="Calibri" pitchFamily="34" charset="0"/>
            </a:endParaRPr>
          </a:p>
        </p:txBody>
      </p:sp>
      <p:sp>
        <p:nvSpPr>
          <p:cNvPr id="33" name="TextBox 32"/>
          <p:cNvSpPr txBox="1"/>
          <p:nvPr/>
        </p:nvSpPr>
        <p:spPr>
          <a:xfrm>
            <a:off x="1905001" y="5442616"/>
            <a:ext cx="6334328" cy="1138773"/>
          </a:xfrm>
          <a:prstGeom prst="rect">
            <a:avLst/>
          </a:prstGeom>
          <a:noFill/>
        </p:spPr>
        <p:txBody>
          <a:bodyPr wrap="square" rtlCol="0">
            <a:spAutoFit/>
          </a:bodyPr>
          <a:lstStyle/>
          <a:p>
            <a:pPr>
              <a:spcBef>
                <a:spcPts val="0"/>
              </a:spcBef>
            </a:pPr>
            <a:r>
              <a:rPr lang="en-US" sz="1050" b="1" dirty="0" smtClean="0">
                <a:solidFill>
                  <a:srgbClr val="C00000"/>
                </a:solidFill>
                <a:latin typeface="Calibri" pitchFamily="34" charset="0"/>
              </a:rPr>
              <a:t>Messaging: </a:t>
            </a:r>
            <a:r>
              <a:rPr lang="en-US" sz="1050" dirty="0" smtClean="0">
                <a:latin typeface="Calibri" pitchFamily="34" charset="0"/>
              </a:rPr>
              <a:t>Security messaging should be easy to find, but not overt or primary messaging; balanced between being secure and worrying about security. </a:t>
            </a:r>
          </a:p>
          <a:p>
            <a:pPr>
              <a:spcBef>
                <a:spcPts val="0"/>
              </a:spcBef>
            </a:pPr>
            <a:r>
              <a:rPr lang="en-US" sz="1050" b="1" dirty="0" smtClean="0">
                <a:solidFill>
                  <a:schemeClr val="tx1">
                    <a:lumMod val="85000"/>
                    <a:lumOff val="15000"/>
                  </a:schemeClr>
                </a:solidFill>
                <a:latin typeface="Calibri" pitchFamily="34" charset="0"/>
              </a:rPr>
              <a:t>Proposed CTAs:  </a:t>
            </a:r>
            <a:r>
              <a:rPr lang="en-US" sz="1050" dirty="0" smtClean="0">
                <a:latin typeface="Calibri" pitchFamily="34" charset="0"/>
              </a:rPr>
              <a:t>Landing page: Learn more about each individual security feature, enroll in optional features, download optional software</a:t>
            </a:r>
          </a:p>
          <a:p>
            <a:pPr>
              <a:spcBef>
                <a:spcPts val="0"/>
              </a:spcBef>
            </a:pPr>
            <a:r>
              <a:rPr lang="en-US" sz="1050" b="1" dirty="0" smtClean="0">
                <a:latin typeface="Calibri" pitchFamily="34" charset="0"/>
              </a:rPr>
              <a:t>Other assets: </a:t>
            </a:r>
            <a:r>
              <a:rPr lang="en-US" sz="1050" dirty="0" smtClean="0">
                <a:latin typeface="Calibri" pitchFamily="34" charset="0"/>
              </a:rPr>
              <a:t>To get started, go to the new security landing page</a:t>
            </a:r>
          </a:p>
          <a:p>
            <a:pPr>
              <a:spcBef>
                <a:spcPts val="600"/>
              </a:spcBef>
            </a:pPr>
            <a:endParaRPr lang="en-US" sz="1050" b="1" dirty="0" smtClean="0">
              <a:solidFill>
                <a:srgbClr val="C00000"/>
              </a:solidFill>
              <a:latin typeface="Calibri" pitchFamily="34" charset="0"/>
            </a:endParaRPr>
          </a:p>
        </p:txBody>
      </p:sp>
      <p:sp>
        <p:nvSpPr>
          <p:cNvPr id="24" name="TextBox 23"/>
          <p:cNvSpPr txBox="1"/>
          <p:nvPr/>
        </p:nvSpPr>
        <p:spPr>
          <a:xfrm>
            <a:off x="1905000" y="3187220"/>
            <a:ext cx="6324600" cy="738664"/>
          </a:xfrm>
          <a:prstGeom prst="rect">
            <a:avLst/>
          </a:prstGeom>
          <a:noFill/>
        </p:spPr>
        <p:txBody>
          <a:bodyPr wrap="square" rtlCol="0">
            <a:spAutoFit/>
          </a:bodyPr>
          <a:lstStyle/>
          <a:p>
            <a:r>
              <a:rPr lang="en-US" sz="1050" b="1" dirty="0" smtClean="0">
                <a:latin typeface="Calibri" pitchFamily="34" charset="0"/>
              </a:rPr>
              <a:t>Education Strategies</a:t>
            </a:r>
            <a:r>
              <a:rPr lang="en-US" sz="1050" dirty="0" smtClean="0">
                <a:latin typeface="Calibri" pitchFamily="34" charset="0"/>
              </a:rPr>
              <a:t>: Explore touch-points that come to mind when customers think about security (OLB sign in, online purchasing, password change, applying for credit). Interactive demo is recommended to showcase how simple it is to use security features, and how easy it is to enroll in optional services. </a:t>
            </a:r>
            <a:r>
              <a:rPr lang="en-US" sz="1050" dirty="0" err="1" smtClean="0">
                <a:latin typeface="Calibri" pitchFamily="34" charset="0"/>
              </a:rPr>
              <a:t>Decisioning</a:t>
            </a:r>
            <a:r>
              <a:rPr lang="en-US" sz="1050" dirty="0" smtClean="0">
                <a:latin typeface="Calibri" pitchFamily="34" charset="0"/>
              </a:rPr>
              <a:t> tool to determine best security for each customer.</a:t>
            </a:r>
          </a:p>
        </p:txBody>
      </p:sp>
      <p:pic>
        <p:nvPicPr>
          <p:cNvPr id="25" name="Picture 2"/>
          <p:cNvPicPr>
            <a:picLocks noChangeAspect="1" noChangeArrowheads="1"/>
          </p:cNvPicPr>
          <p:nvPr/>
        </p:nvPicPr>
        <p:blipFill>
          <a:blip r:embed="rId2" cstate="print"/>
          <a:srcRect/>
          <a:stretch>
            <a:fillRect/>
          </a:stretch>
        </p:blipFill>
        <p:spPr bwMode="auto">
          <a:xfrm>
            <a:off x="381000" y="6400800"/>
            <a:ext cx="502217" cy="274320"/>
          </a:xfrm>
          <a:prstGeom prst="rect">
            <a:avLst/>
          </a:prstGeom>
          <a:noFill/>
          <a:ln w="9525">
            <a:noFill/>
            <a:miter lim="800000"/>
            <a:headEnd/>
            <a:tailEnd/>
          </a:ln>
        </p:spPr>
      </p:pic>
      <p:sp>
        <p:nvSpPr>
          <p:cNvPr id="28" name="TextBox 27"/>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Recommendations</a:t>
            </a:r>
            <a:endParaRPr lang="en-US" dirty="0"/>
          </a:p>
        </p:txBody>
      </p:sp>
      <p:sp>
        <p:nvSpPr>
          <p:cNvPr id="8" name="Content Placeholder 7"/>
          <p:cNvSpPr>
            <a:spLocks noGrp="1"/>
          </p:cNvSpPr>
          <p:nvPr>
            <p:ph idx="1"/>
          </p:nvPr>
        </p:nvSpPr>
        <p:spPr>
          <a:xfrm>
            <a:off x="1219200" y="888521"/>
            <a:ext cx="4551872" cy="5055079"/>
          </a:xfrm>
        </p:spPr>
        <p:txBody>
          <a:bodyPr>
            <a:normAutofit/>
          </a:bodyPr>
          <a:lstStyle/>
          <a:p>
            <a:pPr marL="173038" indent="-173038">
              <a:buNone/>
            </a:pPr>
            <a:r>
              <a:rPr lang="en-US" sz="1400" dirty="0" smtClean="0">
                <a:solidFill>
                  <a:schemeClr val="tx1">
                    <a:lumMod val="65000"/>
                    <a:lumOff val="35000"/>
                  </a:schemeClr>
                </a:solidFill>
                <a:latin typeface="Calibri" pitchFamily="34" charset="0"/>
              </a:rPr>
              <a:t>Generation 1</a:t>
            </a:r>
          </a:p>
          <a:p>
            <a:pPr marL="233363" indent="-115888">
              <a:spcBef>
                <a:spcPts val="600"/>
              </a:spcBef>
            </a:pPr>
            <a:r>
              <a:rPr lang="en-US" sz="1400" b="0" dirty="0" smtClean="0">
                <a:solidFill>
                  <a:schemeClr val="tx1">
                    <a:lumMod val="65000"/>
                    <a:lumOff val="35000"/>
                  </a:schemeClr>
                </a:solidFill>
                <a:latin typeface="Calibri" pitchFamily="34" charset="0"/>
              </a:rPr>
              <a:t>Online Security Center (1 stop shop):</a:t>
            </a:r>
          </a:p>
          <a:p>
            <a:pPr marL="573088" lvl="1" indent="-173038">
              <a:spcBef>
                <a:spcPts val="300"/>
              </a:spcBef>
            </a:pPr>
            <a:r>
              <a:rPr lang="en-US" sz="1200" dirty="0" smtClean="0">
                <a:solidFill>
                  <a:schemeClr val="tx1">
                    <a:lumMod val="65000"/>
                    <a:lumOff val="35000"/>
                  </a:schemeClr>
                </a:solidFill>
                <a:latin typeface="Calibri" pitchFamily="34" charset="0"/>
              </a:rPr>
              <a:t>Security content to educate customers about online security threats and products to thwart those threats </a:t>
            </a:r>
          </a:p>
          <a:p>
            <a:pPr marL="573088" lvl="1" indent="-173038">
              <a:spcBef>
                <a:spcPts val="300"/>
              </a:spcBef>
            </a:pPr>
            <a:r>
              <a:rPr lang="en-US" sz="1200" dirty="0" smtClean="0">
                <a:solidFill>
                  <a:schemeClr val="tx1">
                    <a:lumMod val="65000"/>
                    <a:lumOff val="35000"/>
                  </a:schemeClr>
                </a:solidFill>
                <a:latin typeface="Calibri" pitchFamily="34" charset="0"/>
              </a:rPr>
              <a:t>Assess customers’ security risk tolerance and recommend security packages</a:t>
            </a:r>
          </a:p>
          <a:p>
            <a:pPr marL="573088" lvl="1" indent="-173038">
              <a:spcBef>
                <a:spcPts val="300"/>
              </a:spcBef>
            </a:pPr>
            <a:r>
              <a:rPr lang="en-US" sz="1200" dirty="0" smtClean="0">
                <a:solidFill>
                  <a:schemeClr val="tx1">
                    <a:lumMod val="65000"/>
                    <a:lumOff val="35000"/>
                  </a:schemeClr>
                </a:solidFill>
                <a:latin typeface="Calibri" pitchFamily="34" charset="0"/>
              </a:rPr>
              <a:t>Product education to educate customers on how to use the products after enrollment</a:t>
            </a:r>
          </a:p>
          <a:p>
            <a:pPr marL="233363" indent="-125413">
              <a:spcBef>
                <a:spcPts val="600"/>
              </a:spcBef>
            </a:pPr>
            <a:r>
              <a:rPr lang="en-US" sz="1400" b="0" dirty="0" smtClean="0">
                <a:solidFill>
                  <a:schemeClr val="tx1">
                    <a:lumMod val="65000"/>
                    <a:lumOff val="35000"/>
                  </a:schemeClr>
                </a:solidFill>
                <a:latin typeface="Calibri" pitchFamily="34" charset="0"/>
              </a:rPr>
              <a:t>Individual security package pages (unauthenticated and authenticated versions)</a:t>
            </a:r>
          </a:p>
          <a:p>
            <a:pPr marL="233363" indent="-125413">
              <a:spcBef>
                <a:spcPts val="600"/>
              </a:spcBef>
            </a:pPr>
            <a:r>
              <a:rPr lang="en-US" sz="1400" b="0" dirty="0" smtClean="0">
                <a:solidFill>
                  <a:schemeClr val="tx1">
                    <a:lumMod val="65000"/>
                    <a:lumOff val="35000"/>
                  </a:schemeClr>
                </a:solidFill>
                <a:latin typeface="Calibri" pitchFamily="34" charset="0"/>
              </a:rPr>
              <a:t>Individual product information for the intermediate/advanced users</a:t>
            </a:r>
          </a:p>
          <a:p>
            <a:pPr marL="233363" indent="-125413">
              <a:spcBef>
                <a:spcPts val="600"/>
              </a:spcBef>
            </a:pPr>
            <a:r>
              <a:rPr lang="en-US" sz="1400" b="0" dirty="0" smtClean="0">
                <a:solidFill>
                  <a:schemeClr val="tx1">
                    <a:lumMod val="65000"/>
                    <a:lumOff val="35000"/>
                  </a:schemeClr>
                </a:solidFill>
                <a:latin typeface="Calibri" pitchFamily="34" charset="0"/>
              </a:rPr>
              <a:t>Optimized internal and external security searches</a:t>
            </a:r>
          </a:p>
          <a:p>
            <a:pPr marL="233363" indent="-125413">
              <a:spcBef>
                <a:spcPts val="600"/>
              </a:spcBef>
            </a:pPr>
            <a:r>
              <a:rPr lang="en-US" sz="1400" b="0" dirty="0" smtClean="0">
                <a:solidFill>
                  <a:schemeClr val="tx1">
                    <a:lumMod val="65000"/>
                    <a:lumOff val="35000"/>
                  </a:schemeClr>
                </a:solidFill>
                <a:latin typeface="Calibri" pitchFamily="34" charset="0"/>
              </a:rPr>
              <a:t>Integrated content in product areas, in OLB and Bill Pay and throughout the application processes</a:t>
            </a:r>
          </a:p>
          <a:p>
            <a:pPr marL="173038" indent="-173038">
              <a:buNone/>
            </a:pPr>
            <a:r>
              <a:rPr lang="en-US" sz="1400" dirty="0" smtClean="0">
                <a:solidFill>
                  <a:schemeClr val="tx1">
                    <a:lumMod val="65000"/>
                    <a:lumOff val="35000"/>
                  </a:schemeClr>
                </a:solidFill>
                <a:latin typeface="Calibri" pitchFamily="34" charset="0"/>
              </a:rPr>
              <a:t>Generation 2</a:t>
            </a:r>
          </a:p>
          <a:p>
            <a:pPr marL="233363" indent="-125413">
              <a:spcBef>
                <a:spcPts val="600"/>
              </a:spcBef>
            </a:pPr>
            <a:r>
              <a:rPr lang="en-US" sz="1400" b="0" dirty="0" smtClean="0">
                <a:solidFill>
                  <a:schemeClr val="tx1">
                    <a:lumMod val="65000"/>
                    <a:lumOff val="35000"/>
                  </a:schemeClr>
                </a:solidFill>
                <a:latin typeface="Calibri" pitchFamily="34" charset="0"/>
              </a:rPr>
              <a:t>Check your security level: Authenticated (via SiteKey) to check a customers’ current security level, make recommendations to heighten security</a:t>
            </a:r>
          </a:p>
          <a:p>
            <a:pPr marL="173038" indent="-173038"/>
            <a:endParaRPr lang="en-US" b="0" dirty="0">
              <a:latin typeface="Calibri" pitchFamily="34" charset="0"/>
            </a:endParaRPr>
          </a:p>
        </p:txBody>
      </p:sp>
      <p:pic>
        <p:nvPicPr>
          <p:cNvPr id="9" name="Content Placeholder 3" descr="new_landing-page_8_video.jpg"/>
          <p:cNvPicPr>
            <a:picLocks noChangeAspect="1"/>
          </p:cNvPicPr>
          <p:nvPr/>
        </p:nvPicPr>
        <p:blipFill>
          <a:blip r:embed="rId2" cstate="print"/>
          <a:stretch>
            <a:fillRect/>
          </a:stretch>
        </p:blipFill>
        <p:spPr>
          <a:xfrm>
            <a:off x="5992655" y="843209"/>
            <a:ext cx="1822882" cy="1500312"/>
          </a:xfrm>
          <a:prstGeom prst="rect">
            <a:avLst/>
          </a:prstGeom>
        </p:spPr>
      </p:pic>
      <p:grpSp>
        <p:nvGrpSpPr>
          <p:cNvPr id="2" name="Group 43"/>
          <p:cNvGrpSpPr/>
          <p:nvPr/>
        </p:nvGrpSpPr>
        <p:grpSpPr>
          <a:xfrm>
            <a:off x="6211019" y="2154260"/>
            <a:ext cx="2546016" cy="1608757"/>
            <a:chOff x="5822830" y="2956512"/>
            <a:chExt cx="2546016" cy="1608757"/>
          </a:xfrm>
        </p:grpSpPr>
        <p:sp>
          <p:nvSpPr>
            <p:cNvPr id="10" name="Rectangle 9"/>
            <p:cNvSpPr/>
            <p:nvPr/>
          </p:nvSpPr>
          <p:spPr bwMode="auto">
            <a:xfrm>
              <a:off x="5822830" y="3317119"/>
              <a:ext cx="523003" cy="245590"/>
            </a:xfrm>
            <a:prstGeom prst="rect">
              <a:avLst/>
            </a:prstGeom>
            <a:solidFill>
              <a:schemeClr val="bg1"/>
            </a:solidFill>
            <a:ln w="31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800" b="0" i="0" u="none" strike="noStrike" cap="none" normalizeH="0" baseline="0" dirty="0" smtClean="0">
                  <a:ln>
                    <a:noFill/>
                  </a:ln>
                  <a:solidFill>
                    <a:schemeClr val="tx1">
                      <a:lumMod val="50000"/>
                      <a:lumOff val="50000"/>
                    </a:schemeClr>
                  </a:solidFill>
                  <a:effectLst/>
                  <a:latin typeface="Franklin Gothic Medium" pitchFamily="34" charset="0"/>
                </a:rPr>
                <a:t>SiteKey</a:t>
              </a:r>
            </a:p>
          </p:txBody>
        </p:sp>
        <p:sp>
          <p:nvSpPr>
            <p:cNvPr id="11" name="Rectangle 10"/>
            <p:cNvSpPr/>
            <p:nvPr/>
          </p:nvSpPr>
          <p:spPr bwMode="auto">
            <a:xfrm>
              <a:off x="6616246" y="2956512"/>
              <a:ext cx="1752600" cy="1608757"/>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2" name="Rectangle 11"/>
            <p:cNvSpPr/>
            <p:nvPr/>
          </p:nvSpPr>
          <p:spPr bwMode="auto">
            <a:xfrm>
              <a:off x="6616246" y="2956514"/>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3" name="Rectangle 12"/>
            <p:cNvSpPr/>
            <p:nvPr/>
          </p:nvSpPr>
          <p:spPr bwMode="auto">
            <a:xfrm>
              <a:off x="6757756" y="3127876"/>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4" name="Rectangle 13"/>
            <p:cNvSpPr/>
            <p:nvPr/>
          </p:nvSpPr>
          <p:spPr bwMode="auto">
            <a:xfrm>
              <a:off x="6757756" y="3287543"/>
              <a:ext cx="1042678" cy="1192666"/>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5" name="Rectangle 14"/>
            <p:cNvSpPr/>
            <p:nvPr/>
          </p:nvSpPr>
          <p:spPr bwMode="auto">
            <a:xfrm>
              <a:off x="7864228" y="3287544"/>
              <a:ext cx="356567"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6" name="Rectangle 15"/>
            <p:cNvSpPr/>
            <p:nvPr/>
          </p:nvSpPr>
          <p:spPr bwMode="auto">
            <a:xfrm>
              <a:off x="7864228" y="3632513"/>
              <a:ext cx="356567" cy="286216"/>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7" name="Rectangle 16"/>
            <p:cNvSpPr/>
            <p:nvPr/>
          </p:nvSpPr>
          <p:spPr bwMode="auto">
            <a:xfrm>
              <a:off x="7864228" y="3963249"/>
              <a:ext cx="356567" cy="286216"/>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18" name="Straight Connector 17"/>
            <p:cNvCxnSpPr/>
            <p:nvPr/>
          </p:nvCxnSpPr>
          <p:spPr bwMode="auto">
            <a:xfrm>
              <a:off x="6818669" y="3408641"/>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9" name="Straight Connector 18"/>
            <p:cNvCxnSpPr/>
            <p:nvPr/>
          </p:nvCxnSpPr>
          <p:spPr bwMode="auto">
            <a:xfrm>
              <a:off x="6818669" y="3341537"/>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0" name="Straight Connector 19"/>
            <p:cNvCxnSpPr/>
            <p:nvPr/>
          </p:nvCxnSpPr>
          <p:spPr bwMode="auto">
            <a:xfrm>
              <a:off x="6818669" y="3542849"/>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1" name="Straight Connector 20"/>
            <p:cNvCxnSpPr/>
            <p:nvPr/>
          </p:nvCxnSpPr>
          <p:spPr bwMode="auto">
            <a:xfrm>
              <a:off x="6818669" y="3475745"/>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2" name="Straight Connector 21"/>
            <p:cNvCxnSpPr/>
            <p:nvPr/>
          </p:nvCxnSpPr>
          <p:spPr bwMode="auto">
            <a:xfrm>
              <a:off x="6818669" y="3677057"/>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3" name="Straight Connector 22"/>
            <p:cNvCxnSpPr/>
            <p:nvPr/>
          </p:nvCxnSpPr>
          <p:spPr bwMode="auto">
            <a:xfrm>
              <a:off x="6818669" y="3609953"/>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4" name="Straight Connector 23"/>
            <p:cNvCxnSpPr/>
            <p:nvPr/>
          </p:nvCxnSpPr>
          <p:spPr bwMode="auto">
            <a:xfrm>
              <a:off x="6818669" y="3811266"/>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25" name="Straight Connector 24"/>
            <p:cNvCxnSpPr/>
            <p:nvPr/>
          </p:nvCxnSpPr>
          <p:spPr bwMode="auto">
            <a:xfrm>
              <a:off x="6818669" y="3744161"/>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26" name="TextBox 25"/>
            <p:cNvSpPr txBox="1"/>
            <p:nvPr/>
          </p:nvSpPr>
          <p:spPr>
            <a:xfrm>
              <a:off x="6757109" y="3023753"/>
              <a:ext cx="1608195" cy="230832"/>
            </a:xfrm>
            <a:prstGeom prst="rect">
              <a:avLst/>
            </a:prstGeom>
            <a:noFill/>
          </p:spPr>
          <p:txBody>
            <a:bodyPr wrap="square" rtlCol="0">
              <a:spAutoFit/>
            </a:bodyPr>
            <a:lstStyle/>
            <a:p>
              <a:r>
                <a:rPr lang="en-US" sz="900" dirty="0" smtClean="0">
                  <a:latin typeface="Calibri" pitchFamily="34" charset="0"/>
                </a:rPr>
                <a:t>Authenticated Security Center</a:t>
              </a:r>
              <a:endParaRPr lang="en-US" sz="900" baseline="-25000" dirty="0">
                <a:latin typeface="Calibri" pitchFamily="34" charset="0"/>
              </a:endParaRPr>
            </a:p>
          </p:txBody>
        </p:sp>
        <p:cxnSp>
          <p:nvCxnSpPr>
            <p:cNvPr id="27" name="Straight Connector 26"/>
            <p:cNvCxnSpPr/>
            <p:nvPr/>
          </p:nvCxnSpPr>
          <p:spPr bwMode="auto">
            <a:xfrm>
              <a:off x="6818669" y="3929637"/>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28" name="Straight Connector 27"/>
            <p:cNvCxnSpPr/>
            <p:nvPr/>
          </p:nvCxnSpPr>
          <p:spPr bwMode="auto">
            <a:xfrm>
              <a:off x="6818669" y="3862533"/>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29" name="Straight Connector 28"/>
            <p:cNvCxnSpPr/>
            <p:nvPr/>
          </p:nvCxnSpPr>
          <p:spPr bwMode="auto">
            <a:xfrm>
              <a:off x="6818669" y="4063845"/>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30" name="Straight Connector 29"/>
            <p:cNvCxnSpPr/>
            <p:nvPr/>
          </p:nvCxnSpPr>
          <p:spPr bwMode="auto">
            <a:xfrm>
              <a:off x="6818669" y="3996741"/>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31" name="Straight Connector 30"/>
            <p:cNvCxnSpPr/>
            <p:nvPr/>
          </p:nvCxnSpPr>
          <p:spPr bwMode="auto">
            <a:xfrm>
              <a:off x="6818669" y="4198053"/>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32" name="Straight Connector 31"/>
            <p:cNvCxnSpPr/>
            <p:nvPr/>
          </p:nvCxnSpPr>
          <p:spPr bwMode="auto">
            <a:xfrm>
              <a:off x="6818669" y="4130949"/>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33" name="Straight Connector 32"/>
            <p:cNvCxnSpPr/>
            <p:nvPr/>
          </p:nvCxnSpPr>
          <p:spPr bwMode="auto">
            <a:xfrm>
              <a:off x="6818669" y="4332262"/>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34" name="Straight Connector 33"/>
            <p:cNvCxnSpPr/>
            <p:nvPr/>
          </p:nvCxnSpPr>
          <p:spPr bwMode="auto">
            <a:xfrm>
              <a:off x="6818669" y="4265157"/>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35" name="Straight Arrow Connector 34"/>
            <p:cNvCxnSpPr/>
            <p:nvPr/>
          </p:nvCxnSpPr>
          <p:spPr bwMode="auto">
            <a:xfrm>
              <a:off x="6388584" y="3439120"/>
              <a:ext cx="285268" cy="1588"/>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grpSp>
      <p:sp>
        <p:nvSpPr>
          <p:cNvPr id="37" name="TextBox 9"/>
          <p:cNvSpPr txBox="1">
            <a:spLocks noChangeArrowheads="1"/>
          </p:cNvSpPr>
          <p:nvPr/>
        </p:nvSpPr>
        <p:spPr bwMode="auto">
          <a:xfrm>
            <a:off x="5979708" y="3704226"/>
            <a:ext cx="1901144" cy="215444"/>
          </a:xfrm>
          <a:prstGeom prst="rect">
            <a:avLst/>
          </a:prstGeom>
          <a:noFill/>
          <a:ln w="9525">
            <a:noFill/>
            <a:miter lim="800000"/>
            <a:headEnd/>
            <a:tailEnd/>
          </a:ln>
        </p:spPr>
        <p:txBody>
          <a:bodyPr wrap="square">
            <a:spAutoFit/>
          </a:bodyPr>
          <a:lstStyle/>
          <a:p>
            <a:r>
              <a:rPr lang="en-US" sz="800" b="1" dirty="0" err="1" smtClean="0">
                <a:solidFill>
                  <a:srgbClr val="C00000"/>
                </a:solidFill>
              </a:rPr>
              <a:t>Trusteer</a:t>
            </a:r>
            <a:r>
              <a:rPr lang="en-US" sz="800" b="1" dirty="0" smtClean="0">
                <a:solidFill>
                  <a:srgbClr val="C00000"/>
                </a:solidFill>
              </a:rPr>
              <a:t>  &amp; McAfee product page</a:t>
            </a:r>
            <a:endParaRPr lang="en-US" sz="500" b="1" dirty="0" smtClean="0">
              <a:solidFill>
                <a:srgbClr val="C00000"/>
              </a:solidFill>
            </a:endParaRPr>
          </a:p>
        </p:txBody>
      </p:sp>
      <p:pic>
        <p:nvPicPr>
          <p:cNvPr id="38" name="Picture 37" descr="example_ppage.jpg"/>
          <p:cNvPicPr>
            <a:picLocks noChangeAspect="1"/>
          </p:cNvPicPr>
          <p:nvPr/>
        </p:nvPicPr>
        <p:blipFill>
          <a:blip r:embed="rId3" cstate="print"/>
          <a:stretch>
            <a:fillRect/>
          </a:stretch>
        </p:blipFill>
        <p:spPr>
          <a:xfrm>
            <a:off x="5970252" y="3973085"/>
            <a:ext cx="978162" cy="731520"/>
          </a:xfrm>
          <a:prstGeom prst="rect">
            <a:avLst/>
          </a:prstGeom>
          <a:ln>
            <a:solidFill>
              <a:schemeClr val="bg1">
                <a:lumMod val="75000"/>
              </a:schemeClr>
            </a:solidFill>
          </a:ln>
          <a:effectLst/>
        </p:spPr>
      </p:pic>
      <p:pic>
        <p:nvPicPr>
          <p:cNvPr id="40" name="Picture 39" descr="example_ppage.jpg"/>
          <p:cNvPicPr>
            <a:picLocks noChangeAspect="1"/>
          </p:cNvPicPr>
          <p:nvPr/>
        </p:nvPicPr>
        <p:blipFill>
          <a:blip r:embed="rId3" cstate="print"/>
          <a:stretch>
            <a:fillRect/>
          </a:stretch>
        </p:blipFill>
        <p:spPr>
          <a:xfrm>
            <a:off x="7031301" y="3973085"/>
            <a:ext cx="978162" cy="731520"/>
          </a:xfrm>
          <a:prstGeom prst="rect">
            <a:avLst/>
          </a:prstGeom>
          <a:ln>
            <a:solidFill>
              <a:schemeClr val="bg1">
                <a:lumMod val="75000"/>
              </a:schemeClr>
            </a:solidFill>
          </a:ln>
          <a:effectLst/>
        </p:spPr>
      </p:pic>
      <p:pic>
        <p:nvPicPr>
          <p:cNvPr id="41" name="Content Placeholder 29" descr="PPT6C.png"/>
          <p:cNvPicPr>
            <a:picLocks noChangeAspect="1"/>
          </p:cNvPicPr>
          <p:nvPr/>
        </p:nvPicPr>
        <p:blipFill>
          <a:blip r:embed="rId4" cstate="print"/>
          <a:stretch>
            <a:fillRect/>
          </a:stretch>
        </p:blipFill>
        <p:spPr>
          <a:xfrm>
            <a:off x="6150633" y="5887307"/>
            <a:ext cx="1027617" cy="634415"/>
          </a:xfrm>
          <a:prstGeom prst="rect">
            <a:avLst/>
          </a:prstGeom>
          <a:ln w="3175">
            <a:solidFill>
              <a:schemeClr val="bg1">
                <a:lumMod val="95000"/>
              </a:schemeClr>
            </a:solidFill>
          </a:ln>
        </p:spPr>
      </p:pic>
      <p:pic>
        <p:nvPicPr>
          <p:cNvPr id="42" name="Content Placeholder 22" descr="PPT69.png"/>
          <p:cNvPicPr>
            <a:picLocks noChangeAspect="1"/>
          </p:cNvPicPr>
          <p:nvPr/>
        </p:nvPicPr>
        <p:blipFill>
          <a:blip r:embed="rId5" cstate="print"/>
          <a:stretch>
            <a:fillRect/>
          </a:stretch>
        </p:blipFill>
        <p:spPr>
          <a:xfrm>
            <a:off x="6158528" y="5087323"/>
            <a:ext cx="1008992" cy="753502"/>
          </a:xfrm>
          <a:prstGeom prst="rect">
            <a:avLst/>
          </a:prstGeom>
          <a:ln w="3175">
            <a:solidFill>
              <a:schemeClr val="bg1">
                <a:lumMod val="95000"/>
              </a:schemeClr>
            </a:solidFill>
          </a:ln>
        </p:spPr>
      </p:pic>
      <p:pic>
        <p:nvPicPr>
          <p:cNvPr id="43" name="Picture 42" descr="PPT78.png"/>
          <p:cNvPicPr>
            <a:picLocks noChangeAspect="1"/>
          </p:cNvPicPr>
          <p:nvPr/>
        </p:nvPicPr>
        <p:blipFill>
          <a:blip r:embed="rId6" cstate="print"/>
          <a:stretch>
            <a:fillRect/>
          </a:stretch>
        </p:blipFill>
        <p:spPr>
          <a:xfrm>
            <a:off x="7237043" y="5075208"/>
            <a:ext cx="935241" cy="1276512"/>
          </a:xfrm>
          <a:prstGeom prst="rect">
            <a:avLst/>
          </a:prstGeom>
          <a:ln w="3175">
            <a:solidFill>
              <a:schemeClr val="bg1">
                <a:lumMod val="95000"/>
              </a:schemeClr>
            </a:solidFill>
          </a:ln>
        </p:spPr>
      </p:pic>
      <p:sp>
        <p:nvSpPr>
          <p:cNvPr id="45" name="TextBox 9"/>
          <p:cNvSpPr txBox="1">
            <a:spLocks noChangeArrowheads="1"/>
          </p:cNvSpPr>
          <p:nvPr/>
        </p:nvSpPr>
        <p:spPr bwMode="auto">
          <a:xfrm>
            <a:off x="6091845" y="4851536"/>
            <a:ext cx="2784735" cy="215444"/>
          </a:xfrm>
          <a:prstGeom prst="rect">
            <a:avLst/>
          </a:prstGeom>
          <a:noFill/>
          <a:ln w="9525">
            <a:noFill/>
            <a:miter lim="800000"/>
            <a:headEnd/>
            <a:tailEnd/>
          </a:ln>
        </p:spPr>
        <p:txBody>
          <a:bodyPr wrap="square">
            <a:spAutoFit/>
          </a:bodyPr>
          <a:lstStyle/>
          <a:p>
            <a:r>
              <a:rPr lang="en-US" sz="800" b="1" dirty="0" smtClean="0">
                <a:solidFill>
                  <a:srgbClr val="C00000"/>
                </a:solidFill>
              </a:rPr>
              <a:t>Security, Checking Overview &amp; Applications</a:t>
            </a:r>
            <a:endParaRPr lang="en-US" sz="500" b="1" dirty="0" smtClean="0">
              <a:solidFill>
                <a:srgbClr val="C00000"/>
              </a:solidFill>
            </a:endParaRPr>
          </a:p>
        </p:txBody>
      </p:sp>
      <p:pic>
        <p:nvPicPr>
          <p:cNvPr id="39" name="Picture 2"/>
          <p:cNvPicPr>
            <a:picLocks noChangeAspect="1" noChangeArrowheads="1"/>
          </p:cNvPicPr>
          <p:nvPr/>
        </p:nvPicPr>
        <p:blipFill>
          <a:blip r:embed="rId7" cstate="print"/>
          <a:srcRect/>
          <a:stretch>
            <a:fillRect/>
          </a:stretch>
        </p:blipFill>
        <p:spPr bwMode="auto">
          <a:xfrm>
            <a:off x="381000" y="6400800"/>
            <a:ext cx="502217" cy="274320"/>
          </a:xfrm>
          <a:prstGeom prst="rect">
            <a:avLst/>
          </a:prstGeom>
          <a:noFill/>
          <a:ln w="9525">
            <a:noFill/>
            <a:miter lim="800000"/>
            <a:headEnd/>
            <a:tailEnd/>
          </a:ln>
        </p:spPr>
      </p:pic>
      <p:sp>
        <p:nvSpPr>
          <p:cNvPr id="44" name="TextBox 43"/>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Box 131"/>
          <p:cNvSpPr txBox="1"/>
          <p:nvPr/>
        </p:nvSpPr>
        <p:spPr>
          <a:xfrm>
            <a:off x="838200" y="6408107"/>
            <a:ext cx="4191000" cy="261610"/>
          </a:xfrm>
          <a:prstGeom prst="rect">
            <a:avLst/>
          </a:prstGeom>
          <a:noFill/>
        </p:spPr>
        <p:txBody>
          <a:bodyPr wrap="square" rtlCol="0">
            <a:spAutoFit/>
          </a:bodyPr>
          <a:lstStyle/>
          <a:p>
            <a:r>
              <a:rPr lang="en-US" sz="1100" dirty="0" smtClean="0">
                <a:solidFill>
                  <a:srgbClr val="0052C2"/>
                </a:solidFill>
                <a:latin typeface="Franklin Gothic Medium" pitchFamily="34" charset="0"/>
              </a:rPr>
              <a:t>Enterprise Creative Solutions</a:t>
            </a:r>
            <a:endParaRPr lang="en-US" sz="1100" dirty="0">
              <a:solidFill>
                <a:srgbClr val="0052C2"/>
              </a:solidFill>
              <a:latin typeface="Franklin Gothic Medium" pitchFamily="34" charset="0"/>
            </a:endParaRPr>
          </a:p>
        </p:txBody>
      </p:sp>
      <p:pic>
        <p:nvPicPr>
          <p:cNvPr id="131" name="Picture 2"/>
          <p:cNvPicPr>
            <a:picLocks noChangeAspect="1" noChangeArrowheads="1"/>
          </p:cNvPicPr>
          <p:nvPr/>
        </p:nvPicPr>
        <p:blipFill>
          <a:blip r:embed="rId2" cstate="print"/>
          <a:srcRect/>
          <a:stretch>
            <a:fillRect/>
          </a:stretch>
        </p:blipFill>
        <p:spPr bwMode="auto">
          <a:xfrm>
            <a:off x="381000" y="6400800"/>
            <a:ext cx="502217" cy="274320"/>
          </a:xfrm>
          <a:prstGeom prst="rect">
            <a:avLst/>
          </a:prstGeom>
          <a:noFill/>
          <a:ln w="9525">
            <a:noFill/>
            <a:miter lim="800000"/>
            <a:headEnd/>
            <a:tailEnd/>
          </a:ln>
        </p:spPr>
      </p:pic>
      <p:sp>
        <p:nvSpPr>
          <p:cNvPr id="142" name="Rectangle 141"/>
          <p:cNvSpPr/>
          <p:nvPr/>
        </p:nvSpPr>
        <p:spPr bwMode="auto">
          <a:xfrm>
            <a:off x="5911985" y="4572000"/>
            <a:ext cx="3017520" cy="1971476"/>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29" name="Rectangle 128"/>
          <p:cNvSpPr/>
          <p:nvPr/>
        </p:nvSpPr>
        <p:spPr bwMode="auto">
          <a:xfrm>
            <a:off x="5911985" y="1428750"/>
            <a:ext cx="3017520" cy="314325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
        <p:nvSpPr>
          <p:cNvPr id="130" name="TextBox 129"/>
          <p:cNvSpPr txBox="1"/>
          <p:nvPr/>
        </p:nvSpPr>
        <p:spPr>
          <a:xfrm>
            <a:off x="5911985" y="4381653"/>
            <a:ext cx="3017520" cy="365760"/>
          </a:xfrm>
          <a:prstGeom prst="rect">
            <a:avLst/>
          </a:prstGeom>
          <a:solidFill>
            <a:schemeClr val="bg2"/>
          </a:solidFill>
          <a:ln>
            <a:solidFill>
              <a:schemeClr val="bg1">
                <a:lumMod val="85000"/>
              </a:schemeClr>
            </a:solidFill>
          </a:ln>
        </p:spPr>
        <p:txBody>
          <a:bodyPr wrap="square" anchor="ctr">
            <a:noAutofit/>
          </a:bodyPr>
          <a:lstStyle/>
          <a:p>
            <a:pPr>
              <a:defRPr/>
            </a:pPr>
            <a:r>
              <a:rPr lang="en-US" sz="1200" b="1" dirty="0" smtClean="0">
                <a:solidFill>
                  <a:schemeClr val="tx1">
                    <a:lumMod val="75000"/>
                    <a:lumOff val="25000"/>
                  </a:schemeClr>
                </a:solidFill>
                <a:latin typeface="Calibri" pitchFamily="34" charset="0"/>
              </a:rPr>
              <a:t>Current Enrollment Process </a:t>
            </a:r>
            <a:endParaRPr lang="en-US" sz="1200" b="1" dirty="0">
              <a:solidFill>
                <a:schemeClr val="tx1">
                  <a:lumMod val="75000"/>
                  <a:lumOff val="25000"/>
                </a:schemeClr>
              </a:solidFill>
              <a:latin typeface="Calibri" pitchFamily="34" charset="0"/>
            </a:endParaRPr>
          </a:p>
        </p:txBody>
      </p:sp>
      <p:sp>
        <p:nvSpPr>
          <p:cNvPr id="133" name="TextBox 132"/>
          <p:cNvSpPr txBox="1"/>
          <p:nvPr/>
        </p:nvSpPr>
        <p:spPr>
          <a:xfrm>
            <a:off x="611083" y="1426469"/>
            <a:ext cx="5303520" cy="5120245"/>
          </a:xfrm>
          <a:prstGeom prst="rect">
            <a:avLst/>
          </a:prstGeom>
          <a:solidFill>
            <a:schemeClr val="bg1"/>
          </a:solidFill>
          <a:ln>
            <a:solidFill>
              <a:schemeClr val="bg1">
                <a:lumMod val="85000"/>
              </a:schemeClr>
            </a:solidFill>
          </a:ln>
        </p:spPr>
        <p:txBody>
          <a:bodyPr wrap="square" anchor="ctr">
            <a:noAutofit/>
          </a:bodyPr>
          <a:lstStyle/>
          <a:p>
            <a:pPr>
              <a:defRPr/>
            </a:pPr>
            <a:endParaRPr lang="en-US" sz="1000" dirty="0">
              <a:solidFill>
                <a:schemeClr val="tx1">
                  <a:lumMod val="65000"/>
                  <a:lumOff val="35000"/>
                </a:schemeClr>
              </a:solidFill>
              <a:latin typeface="+mn-lt"/>
            </a:endParaRPr>
          </a:p>
        </p:txBody>
      </p:sp>
      <p:sp>
        <p:nvSpPr>
          <p:cNvPr id="219" name="Rectangle 218"/>
          <p:cNvSpPr/>
          <p:nvPr/>
        </p:nvSpPr>
        <p:spPr bwMode="auto">
          <a:xfrm>
            <a:off x="3395325" y="3890464"/>
            <a:ext cx="1752600" cy="1608757"/>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20" name="Rectangle 219"/>
          <p:cNvSpPr/>
          <p:nvPr/>
        </p:nvSpPr>
        <p:spPr bwMode="auto">
          <a:xfrm>
            <a:off x="3395325" y="3890466"/>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217" name="Rectangle 216"/>
          <p:cNvSpPr/>
          <p:nvPr/>
        </p:nvSpPr>
        <p:spPr bwMode="auto">
          <a:xfrm>
            <a:off x="3338461" y="3806304"/>
            <a:ext cx="1752600" cy="1608757"/>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18" name="Rectangle 217"/>
          <p:cNvSpPr/>
          <p:nvPr/>
        </p:nvSpPr>
        <p:spPr bwMode="auto">
          <a:xfrm>
            <a:off x="3338461" y="3806306"/>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7" name="Title 6"/>
          <p:cNvSpPr>
            <a:spLocks noGrp="1"/>
          </p:cNvSpPr>
          <p:nvPr>
            <p:ph type="title"/>
          </p:nvPr>
        </p:nvSpPr>
        <p:spPr/>
        <p:txBody>
          <a:bodyPr/>
          <a:lstStyle/>
          <a:p>
            <a:r>
              <a:rPr lang="en-US" dirty="0" smtClean="0"/>
              <a:t>Customer Experience Maps: Security Center</a:t>
            </a:r>
            <a:endParaRPr lang="en-US" dirty="0"/>
          </a:p>
        </p:txBody>
      </p:sp>
      <p:grpSp>
        <p:nvGrpSpPr>
          <p:cNvPr id="2" name="Group 7"/>
          <p:cNvGrpSpPr/>
          <p:nvPr/>
        </p:nvGrpSpPr>
        <p:grpSpPr>
          <a:xfrm>
            <a:off x="887202" y="1827229"/>
            <a:ext cx="1752600" cy="1447800"/>
            <a:chOff x="1072932" y="1944387"/>
            <a:chExt cx="1752600" cy="1447800"/>
          </a:xfrm>
        </p:grpSpPr>
        <p:sp>
          <p:nvSpPr>
            <p:cNvPr id="9" name="Rectangle 8"/>
            <p:cNvSpPr/>
            <p:nvPr/>
          </p:nvSpPr>
          <p:spPr bwMode="auto">
            <a:xfrm>
              <a:off x="1072932" y="1944387"/>
              <a:ext cx="1752600" cy="1447800"/>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0" name="Rectangle 9"/>
            <p:cNvSpPr/>
            <p:nvPr/>
          </p:nvSpPr>
          <p:spPr bwMode="auto">
            <a:xfrm>
              <a:off x="1072932" y="1944388"/>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1" name="Rectangle 10"/>
            <p:cNvSpPr/>
            <p:nvPr/>
          </p:nvSpPr>
          <p:spPr bwMode="auto">
            <a:xfrm>
              <a:off x="1214442" y="2211086"/>
              <a:ext cx="1463040" cy="550299"/>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2" name="Rectangle 11"/>
            <p:cNvSpPr/>
            <p:nvPr/>
          </p:nvSpPr>
          <p:spPr bwMode="auto">
            <a:xfrm>
              <a:off x="2222692" y="2211086"/>
              <a:ext cx="457200" cy="27432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3" name="Rectangle 12"/>
            <p:cNvSpPr/>
            <p:nvPr/>
          </p:nvSpPr>
          <p:spPr bwMode="auto">
            <a:xfrm>
              <a:off x="2222692" y="2487312"/>
              <a:ext cx="457200" cy="27432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nvGrpSpPr>
            <p:cNvPr id="3" name="Group 25"/>
            <p:cNvGrpSpPr/>
            <p:nvPr/>
          </p:nvGrpSpPr>
          <p:grpSpPr>
            <a:xfrm>
              <a:off x="1214442" y="2804518"/>
              <a:ext cx="457200" cy="436188"/>
              <a:chOff x="866638" y="2390582"/>
              <a:chExt cx="457200" cy="436188"/>
            </a:xfrm>
          </p:grpSpPr>
          <p:sp>
            <p:nvSpPr>
              <p:cNvPr id="26" name="Rectangle 25"/>
              <p:cNvSpPr/>
              <p:nvPr/>
            </p:nvSpPr>
            <p:spPr bwMode="auto">
              <a:xfrm>
                <a:off x="866638" y="2390582"/>
                <a:ext cx="45720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7" name="Rectangle 26"/>
              <p:cNvSpPr/>
              <p:nvPr/>
            </p:nvSpPr>
            <p:spPr bwMode="auto">
              <a:xfrm>
                <a:off x="866638" y="2475436"/>
                <a:ext cx="457200" cy="351334"/>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grpSp>
        <p:grpSp>
          <p:nvGrpSpPr>
            <p:cNvPr id="4" name="Group 26"/>
            <p:cNvGrpSpPr/>
            <p:nvPr/>
          </p:nvGrpSpPr>
          <p:grpSpPr>
            <a:xfrm>
              <a:off x="1718500" y="2804518"/>
              <a:ext cx="457335" cy="436188"/>
              <a:chOff x="1357176" y="2390582"/>
              <a:chExt cx="457335" cy="436188"/>
            </a:xfrm>
          </p:grpSpPr>
          <p:sp>
            <p:nvSpPr>
              <p:cNvPr id="24" name="Rectangle 23"/>
              <p:cNvSpPr/>
              <p:nvPr/>
            </p:nvSpPr>
            <p:spPr bwMode="auto">
              <a:xfrm>
                <a:off x="1357311" y="2390582"/>
                <a:ext cx="45720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5" name="Rectangle 24"/>
              <p:cNvSpPr/>
              <p:nvPr/>
            </p:nvSpPr>
            <p:spPr bwMode="auto">
              <a:xfrm>
                <a:off x="1357176" y="2475436"/>
                <a:ext cx="457200" cy="351334"/>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grpSp>
          <p:nvGrpSpPr>
            <p:cNvPr id="5" name="Group 27"/>
            <p:cNvGrpSpPr/>
            <p:nvPr/>
          </p:nvGrpSpPr>
          <p:grpSpPr>
            <a:xfrm>
              <a:off x="2222692" y="2804518"/>
              <a:ext cx="457200" cy="436188"/>
              <a:chOff x="1874888" y="2390582"/>
              <a:chExt cx="457200" cy="436188"/>
            </a:xfrm>
          </p:grpSpPr>
          <p:sp>
            <p:nvSpPr>
              <p:cNvPr id="22" name="Rectangle 21"/>
              <p:cNvSpPr/>
              <p:nvPr/>
            </p:nvSpPr>
            <p:spPr bwMode="auto">
              <a:xfrm>
                <a:off x="1874888" y="2390582"/>
                <a:ext cx="45720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3" name="Rectangle 22"/>
              <p:cNvSpPr/>
              <p:nvPr/>
            </p:nvSpPr>
            <p:spPr bwMode="auto">
              <a:xfrm>
                <a:off x="1874888" y="2475436"/>
                <a:ext cx="457200" cy="351334"/>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grpSp>
        <p:cxnSp>
          <p:nvCxnSpPr>
            <p:cNvPr id="17" name="Straight Connector 16"/>
            <p:cNvCxnSpPr/>
            <p:nvPr/>
          </p:nvCxnSpPr>
          <p:spPr bwMode="auto">
            <a:xfrm>
              <a:off x="1217958" y="2144412"/>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18" name="Straight Connector 17"/>
            <p:cNvCxnSpPr/>
            <p:nvPr/>
          </p:nvCxnSpPr>
          <p:spPr bwMode="auto">
            <a:xfrm>
              <a:off x="1217958" y="2078444"/>
              <a:ext cx="1465006"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19" name="TextBox 18"/>
            <p:cNvSpPr txBox="1"/>
            <p:nvPr/>
          </p:nvSpPr>
          <p:spPr>
            <a:xfrm>
              <a:off x="1212820" y="2897313"/>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1</a:t>
              </a:r>
              <a:endParaRPr lang="en-US" sz="900" b="1" baseline="-25000" dirty="0">
                <a:latin typeface="Calibri" pitchFamily="34" charset="0"/>
              </a:endParaRPr>
            </a:p>
          </p:txBody>
        </p:sp>
        <p:sp>
          <p:nvSpPr>
            <p:cNvPr id="20" name="TextBox 19"/>
            <p:cNvSpPr txBox="1"/>
            <p:nvPr/>
          </p:nvSpPr>
          <p:spPr>
            <a:xfrm>
              <a:off x="1710965" y="2904138"/>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2</a:t>
              </a:r>
              <a:endParaRPr lang="en-US" sz="900" b="1" baseline="-25000" dirty="0">
                <a:latin typeface="Calibri" pitchFamily="34" charset="0"/>
              </a:endParaRPr>
            </a:p>
          </p:txBody>
        </p:sp>
        <p:sp>
          <p:nvSpPr>
            <p:cNvPr id="21" name="TextBox 20"/>
            <p:cNvSpPr txBox="1"/>
            <p:nvPr/>
          </p:nvSpPr>
          <p:spPr>
            <a:xfrm>
              <a:off x="2229578" y="2904137"/>
              <a:ext cx="365760" cy="274320"/>
            </a:xfrm>
            <a:prstGeom prst="rect">
              <a:avLst/>
            </a:prstGeom>
            <a:noFill/>
          </p:spPr>
          <p:txBody>
            <a:bodyPr wrap="square" rtlCol="0">
              <a:spAutoFit/>
            </a:bodyPr>
            <a:lstStyle/>
            <a:p>
              <a:r>
                <a:rPr lang="en-US" sz="900" b="1" dirty="0" smtClean="0">
                  <a:latin typeface="Calibri" pitchFamily="34" charset="0"/>
                </a:rPr>
                <a:t>S</a:t>
              </a:r>
              <a:r>
                <a:rPr lang="en-US" sz="900" b="1" baseline="-25000" dirty="0" smtClean="0">
                  <a:latin typeface="Calibri" pitchFamily="34" charset="0"/>
                </a:rPr>
                <a:t>3</a:t>
              </a:r>
              <a:endParaRPr lang="en-US" sz="900" b="1" baseline="-25000" dirty="0">
                <a:latin typeface="Calibri" pitchFamily="34" charset="0"/>
              </a:endParaRPr>
            </a:p>
          </p:txBody>
        </p:sp>
      </p:grpSp>
      <p:sp>
        <p:nvSpPr>
          <p:cNvPr id="41" name="Rectangle 40"/>
          <p:cNvSpPr/>
          <p:nvPr/>
        </p:nvSpPr>
        <p:spPr bwMode="auto">
          <a:xfrm>
            <a:off x="6881947" y="4797024"/>
            <a:ext cx="1752600" cy="1608757"/>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42" name="Rectangle 41"/>
          <p:cNvSpPr/>
          <p:nvPr/>
        </p:nvSpPr>
        <p:spPr bwMode="auto">
          <a:xfrm>
            <a:off x="6881947" y="4797026"/>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43" name="Rectangle 42"/>
          <p:cNvSpPr/>
          <p:nvPr/>
        </p:nvSpPr>
        <p:spPr bwMode="auto">
          <a:xfrm>
            <a:off x="7023457" y="4968388"/>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4" name="Rectangle 43"/>
          <p:cNvSpPr/>
          <p:nvPr/>
        </p:nvSpPr>
        <p:spPr bwMode="auto">
          <a:xfrm>
            <a:off x="7023457" y="5128055"/>
            <a:ext cx="1042678" cy="1192666"/>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5" name="Rectangle 44"/>
          <p:cNvSpPr/>
          <p:nvPr/>
        </p:nvSpPr>
        <p:spPr bwMode="auto">
          <a:xfrm>
            <a:off x="5989393" y="3031908"/>
            <a:ext cx="463551" cy="286216"/>
          </a:xfrm>
          <a:prstGeom prst="rect">
            <a:avLst/>
          </a:prstGeom>
          <a:solidFill>
            <a:schemeClr val="accent2">
              <a:lumMod val="20000"/>
              <a:lumOff val="80000"/>
            </a:schemeClr>
          </a:solidFill>
          <a:ln w="31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6" name="Rectangle 45"/>
          <p:cNvSpPr/>
          <p:nvPr/>
        </p:nvSpPr>
        <p:spPr bwMode="auto">
          <a:xfrm>
            <a:off x="8129929" y="5473025"/>
            <a:ext cx="356567" cy="286216"/>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47" name="Rectangle 46"/>
          <p:cNvSpPr/>
          <p:nvPr/>
        </p:nvSpPr>
        <p:spPr bwMode="auto">
          <a:xfrm>
            <a:off x="8129929" y="5817409"/>
            <a:ext cx="356567" cy="286216"/>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48" name="Straight Connector 47"/>
          <p:cNvCxnSpPr/>
          <p:nvPr/>
        </p:nvCxnSpPr>
        <p:spPr bwMode="auto">
          <a:xfrm>
            <a:off x="7084370" y="5249153"/>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49" name="Straight Connector 48"/>
          <p:cNvCxnSpPr/>
          <p:nvPr/>
        </p:nvCxnSpPr>
        <p:spPr bwMode="auto">
          <a:xfrm>
            <a:off x="7084370" y="5182049"/>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0" name="Straight Connector 49"/>
          <p:cNvCxnSpPr/>
          <p:nvPr/>
        </p:nvCxnSpPr>
        <p:spPr bwMode="auto">
          <a:xfrm>
            <a:off x="7084370" y="5383361"/>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1" name="Straight Connector 50"/>
          <p:cNvCxnSpPr/>
          <p:nvPr/>
        </p:nvCxnSpPr>
        <p:spPr bwMode="auto">
          <a:xfrm>
            <a:off x="7084370" y="5316257"/>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2" name="Straight Connector 51"/>
          <p:cNvCxnSpPr/>
          <p:nvPr/>
        </p:nvCxnSpPr>
        <p:spPr bwMode="auto">
          <a:xfrm>
            <a:off x="7084370" y="5517569"/>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3" name="Straight Connector 52"/>
          <p:cNvCxnSpPr/>
          <p:nvPr/>
        </p:nvCxnSpPr>
        <p:spPr bwMode="auto">
          <a:xfrm>
            <a:off x="7084370" y="5450465"/>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4" name="Straight Connector 53"/>
          <p:cNvCxnSpPr/>
          <p:nvPr/>
        </p:nvCxnSpPr>
        <p:spPr bwMode="auto">
          <a:xfrm>
            <a:off x="7084370" y="5651778"/>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55" name="Straight Connector 54"/>
          <p:cNvCxnSpPr/>
          <p:nvPr/>
        </p:nvCxnSpPr>
        <p:spPr bwMode="auto">
          <a:xfrm>
            <a:off x="7084370" y="5584673"/>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56" name="TextBox 55"/>
          <p:cNvSpPr txBox="1"/>
          <p:nvPr/>
        </p:nvSpPr>
        <p:spPr>
          <a:xfrm>
            <a:off x="7022811" y="4864265"/>
            <a:ext cx="1385714" cy="230832"/>
          </a:xfrm>
          <a:prstGeom prst="rect">
            <a:avLst/>
          </a:prstGeom>
          <a:noFill/>
        </p:spPr>
        <p:txBody>
          <a:bodyPr wrap="square" rtlCol="0">
            <a:spAutoFit/>
          </a:bodyPr>
          <a:lstStyle/>
          <a:p>
            <a:r>
              <a:rPr lang="en-US" sz="900" dirty="0" smtClean="0">
                <a:latin typeface="Calibri" pitchFamily="34" charset="0"/>
              </a:rPr>
              <a:t>Enrollment</a:t>
            </a:r>
            <a:endParaRPr lang="en-US" sz="900" baseline="-25000" dirty="0">
              <a:latin typeface="Calibri" pitchFamily="34" charset="0"/>
            </a:endParaRPr>
          </a:p>
        </p:txBody>
      </p:sp>
      <p:sp>
        <p:nvSpPr>
          <p:cNvPr id="57" name="TextBox 56"/>
          <p:cNvSpPr txBox="1"/>
          <p:nvPr/>
        </p:nvSpPr>
        <p:spPr>
          <a:xfrm>
            <a:off x="777922" y="3625614"/>
            <a:ext cx="2019869" cy="707886"/>
          </a:xfrm>
          <a:prstGeom prst="rect">
            <a:avLst/>
          </a:prstGeom>
          <a:noFill/>
        </p:spPr>
        <p:txBody>
          <a:bodyPr wrap="square" rtlCol="0">
            <a:spAutoFit/>
          </a:bodyPr>
          <a:lstStyle/>
          <a:p>
            <a:r>
              <a:rPr lang="en-US" sz="1000" b="1" dirty="0" smtClean="0">
                <a:solidFill>
                  <a:schemeClr val="tx1">
                    <a:lumMod val="75000"/>
                    <a:lumOff val="25000"/>
                  </a:schemeClr>
                </a:solidFill>
                <a:latin typeface="Calibri" pitchFamily="34" charset="0"/>
              </a:rPr>
              <a:t>Security Packages: </a:t>
            </a:r>
            <a:br>
              <a:rPr lang="en-US" sz="1000" b="1" dirty="0" smtClean="0">
                <a:solidFill>
                  <a:schemeClr val="tx1">
                    <a:lumMod val="75000"/>
                    <a:lumOff val="25000"/>
                  </a:schemeClr>
                </a:solidFill>
                <a:latin typeface="Calibri" pitchFamily="34" charset="0"/>
              </a:rPr>
            </a:br>
            <a:r>
              <a:rPr lang="en-US" sz="1000" dirty="0" smtClean="0">
                <a:solidFill>
                  <a:schemeClr val="tx1">
                    <a:lumMod val="75000"/>
                    <a:lumOff val="25000"/>
                  </a:schemeClr>
                </a:solidFill>
                <a:latin typeface="Calibri" pitchFamily="34" charset="0"/>
              </a:rPr>
              <a:t>Educate customers on the blanket security at each level and by personal usage.</a:t>
            </a:r>
          </a:p>
        </p:txBody>
      </p:sp>
      <p:sp>
        <p:nvSpPr>
          <p:cNvPr id="58" name="TextBox 57"/>
          <p:cNvSpPr txBox="1"/>
          <p:nvPr/>
        </p:nvSpPr>
        <p:spPr>
          <a:xfrm>
            <a:off x="883240" y="1569610"/>
            <a:ext cx="1152880" cy="246221"/>
          </a:xfrm>
          <a:prstGeom prst="rect">
            <a:avLst/>
          </a:prstGeom>
          <a:noFill/>
        </p:spPr>
        <p:txBody>
          <a:bodyPr wrap="none" rtlCol="0">
            <a:spAutoFit/>
          </a:bodyPr>
          <a:lstStyle/>
          <a:p>
            <a:r>
              <a:rPr lang="en-US" sz="1000" b="1" dirty="0" smtClean="0">
                <a:solidFill>
                  <a:schemeClr val="tx1">
                    <a:lumMod val="75000"/>
                    <a:lumOff val="25000"/>
                  </a:schemeClr>
                </a:solidFill>
                <a:latin typeface="Calibri" pitchFamily="34" charset="0"/>
              </a:rPr>
              <a:t>Security Overview</a:t>
            </a:r>
            <a:endParaRPr lang="en-US" sz="1000" b="1" dirty="0">
              <a:solidFill>
                <a:schemeClr val="tx1">
                  <a:lumMod val="75000"/>
                  <a:lumOff val="25000"/>
                </a:schemeClr>
              </a:solidFill>
              <a:latin typeface="Calibri" pitchFamily="34" charset="0"/>
            </a:endParaRPr>
          </a:p>
        </p:txBody>
      </p:sp>
      <p:cxnSp>
        <p:nvCxnSpPr>
          <p:cNvPr id="59" name="Straight Connector 58"/>
          <p:cNvCxnSpPr/>
          <p:nvPr/>
        </p:nvCxnSpPr>
        <p:spPr bwMode="auto">
          <a:xfrm>
            <a:off x="7084370" y="5770149"/>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0" name="Straight Connector 59"/>
          <p:cNvCxnSpPr/>
          <p:nvPr/>
        </p:nvCxnSpPr>
        <p:spPr bwMode="auto">
          <a:xfrm>
            <a:off x="7084370" y="5703045"/>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1" name="Straight Connector 60"/>
          <p:cNvCxnSpPr/>
          <p:nvPr/>
        </p:nvCxnSpPr>
        <p:spPr bwMode="auto">
          <a:xfrm>
            <a:off x="7084370" y="5904357"/>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2" name="Straight Connector 61"/>
          <p:cNvCxnSpPr/>
          <p:nvPr/>
        </p:nvCxnSpPr>
        <p:spPr bwMode="auto">
          <a:xfrm>
            <a:off x="7084370" y="5837253"/>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3" name="Straight Connector 62"/>
          <p:cNvCxnSpPr/>
          <p:nvPr/>
        </p:nvCxnSpPr>
        <p:spPr bwMode="auto">
          <a:xfrm>
            <a:off x="7084370" y="6038565"/>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4" name="Straight Connector 63"/>
          <p:cNvCxnSpPr/>
          <p:nvPr/>
        </p:nvCxnSpPr>
        <p:spPr bwMode="auto">
          <a:xfrm>
            <a:off x="7084370" y="5971461"/>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5" name="Straight Connector 64"/>
          <p:cNvCxnSpPr/>
          <p:nvPr/>
        </p:nvCxnSpPr>
        <p:spPr bwMode="auto">
          <a:xfrm>
            <a:off x="7084370" y="6172774"/>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66" name="Straight Connector 65"/>
          <p:cNvCxnSpPr/>
          <p:nvPr/>
        </p:nvCxnSpPr>
        <p:spPr bwMode="auto">
          <a:xfrm>
            <a:off x="7084370" y="6105669"/>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67" name="TextBox 66"/>
          <p:cNvSpPr txBox="1"/>
          <p:nvPr/>
        </p:nvSpPr>
        <p:spPr>
          <a:xfrm>
            <a:off x="6008066" y="4763055"/>
            <a:ext cx="776175" cy="246221"/>
          </a:xfrm>
          <a:prstGeom prst="rect">
            <a:avLst/>
          </a:prstGeom>
          <a:noFill/>
        </p:spPr>
        <p:txBody>
          <a:bodyPr wrap="none" rtlCol="0">
            <a:spAutoFit/>
          </a:bodyPr>
          <a:lstStyle/>
          <a:p>
            <a:r>
              <a:rPr lang="en-US" sz="1000" b="1" dirty="0" smtClean="0">
                <a:solidFill>
                  <a:schemeClr val="tx1">
                    <a:lumMod val="75000"/>
                    <a:lumOff val="25000"/>
                  </a:schemeClr>
                </a:solidFill>
                <a:latin typeface="Calibri" pitchFamily="34" charset="0"/>
              </a:rPr>
              <a:t>Enrollment</a:t>
            </a:r>
            <a:endParaRPr lang="en-US" sz="1000" b="1" dirty="0">
              <a:solidFill>
                <a:schemeClr val="tx1">
                  <a:lumMod val="75000"/>
                  <a:lumOff val="25000"/>
                </a:schemeClr>
              </a:solidFill>
              <a:latin typeface="Calibri" pitchFamily="34" charset="0"/>
            </a:endParaRPr>
          </a:p>
        </p:txBody>
      </p:sp>
      <p:cxnSp>
        <p:nvCxnSpPr>
          <p:cNvPr id="68" name="Straight Arrow Connector 67"/>
          <p:cNvCxnSpPr/>
          <p:nvPr/>
        </p:nvCxnSpPr>
        <p:spPr bwMode="auto">
          <a:xfrm>
            <a:off x="5882185" y="5130421"/>
            <a:ext cx="818866" cy="1588"/>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69" name="Straight Arrow Connector 68"/>
          <p:cNvCxnSpPr/>
          <p:nvPr/>
        </p:nvCxnSpPr>
        <p:spPr bwMode="auto">
          <a:xfrm rot="5400000">
            <a:off x="1018688" y="3442212"/>
            <a:ext cx="361513" cy="3957"/>
          </a:xfrm>
          <a:prstGeom prst="straightConnector1">
            <a:avLst/>
          </a:prstGeom>
          <a:solidFill>
            <a:schemeClr val="accent1"/>
          </a:solidFill>
          <a:ln w="6350" cap="flat" cmpd="sng" algn="ctr">
            <a:solidFill>
              <a:srgbClr val="C00000"/>
            </a:solidFill>
            <a:prstDash val="solid"/>
            <a:round/>
            <a:headEnd type="none" w="med" len="med"/>
            <a:tailEnd type="triangle" w="med" len="med"/>
          </a:ln>
          <a:effectLst/>
        </p:spPr>
      </p:cxnSp>
      <p:sp>
        <p:nvSpPr>
          <p:cNvPr id="70" name="Rectangle 69"/>
          <p:cNvSpPr/>
          <p:nvPr/>
        </p:nvSpPr>
        <p:spPr bwMode="auto">
          <a:xfrm>
            <a:off x="6685257" y="2671301"/>
            <a:ext cx="1752600" cy="1608757"/>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71" name="Rectangle 70"/>
          <p:cNvSpPr/>
          <p:nvPr/>
        </p:nvSpPr>
        <p:spPr bwMode="auto">
          <a:xfrm>
            <a:off x="6685257" y="2671303"/>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72" name="Rectangle 71"/>
          <p:cNvSpPr/>
          <p:nvPr/>
        </p:nvSpPr>
        <p:spPr bwMode="auto">
          <a:xfrm>
            <a:off x="6826767" y="2842665"/>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3" name="Rectangle 72"/>
          <p:cNvSpPr/>
          <p:nvPr/>
        </p:nvSpPr>
        <p:spPr bwMode="auto">
          <a:xfrm>
            <a:off x="6826767" y="3002332"/>
            <a:ext cx="1042678" cy="1054102"/>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4" name="Rectangle 73"/>
          <p:cNvSpPr/>
          <p:nvPr/>
        </p:nvSpPr>
        <p:spPr bwMode="auto">
          <a:xfrm>
            <a:off x="7933239" y="3002333"/>
            <a:ext cx="356567"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5" name="Rectangle 74"/>
          <p:cNvSpPr/>
          <p:nvPr/>
        </p:nvSpPr>
        <p:spPr bwMode="auto">
          <a:xfrm>
            <a:off x="7933239" y="3347302"/>
            <a:ext cx="356567" cy="286216"/>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76" name="Rectangle 75"/>
          <p:cNvSpPr/>
          <p:nvPr/>
        </p:nvSpPr>
        <p:spPr bwMode="auto">
          <a:xfrm>
            <a:off x="7933239" y="3678038"/>
            <a:ext cx="356567" cy="286216"/>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77" name="Straight Connector 76"/>
          <p:cNvCxnSpPr/>
          <p:nvPr/>
        </p:nvCxnSpPr>
        <p:spPr bwMode="auto">
          <a:xfrm>
            <a:off x="6887680" y="3123430"/>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78" name="Straight Connector 77"/>
          <p:cNvCxnSpPr/>
          <p:nvPr/>
        </p:nvCxnSpPr>
        <p:spPr bwMode="auto">
          <a:xfrm>
            <a:off x="6887680" y="3056326"/>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79" name="Straight Connector 78"/>
          <p:cNvCxnSpPr/>
          <p:nvPr/>
        </p:nvCxnSpPr>
        <p:spPr bwMode="auto">
          <a:xfrm>
            <a:off x="6887680" y="3257638"/>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0" name="Straight Connector 79"/>
          <p:cNvCxnSpPr/>
          <p:nvPr/>
        </p:nvCxnSpPr>
        <p:spPr bwMode="auto">
          <a:xfrm>
            <a:off x="6887680" y="3190534"/>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1" name="Straight Connector 80"/>
          <p:cNvCxnSpPr/>
          <p:nvPr/>
        </p:nvCxnSpPr>
        <p:spPr bwMode="auto">
          <a:xfrm>
            <a:off x="6887680" y="3391846"/>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2" name="Straight Connector 81"/>
          <p:cNvCxnSpPr/>
          <p:nvPr/>
        </p:nvCxnSpPr>
        <p:spPr bwMode="auto">
          <a:xfrm>
            <a:off x="6887680" y="3324742"/>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83" name="Straight Connector 82"/>
          <p:cNvCxnSpPr/>
          <p:nvPr/>
        </p:nvCxnSpPr>
        <p:spPr bwMode="auto">
          <a:xfrm>
            <a:off x="6887680" y="3526055"/>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84" name="Straight Connector 83"/>
          <p:cNvCxnSpPr/>
          <p:nvPr/>
        </p:nvCxnSpPr>
        <p:spPr bwMode="auto">
          <a:xfrm>
            <a:off x="6887680" y="3458950"/>
            <a:ext cx="782009"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85" name="TextBox 84"/>
          <p:cNvSpPr txBox="1"/>
          <p:nvPr/>
        </p:nvSpPr>
        <p:spPr>
          <a:xfrm>
            <a:off x="6826120" y="2738542"/>
            <a:ext cx="1608195" cy="230832"/>
          </a:xfrm>
          <a:prstGeom prst="rect">
            <a:avLst/>
          </a:prstGeom>
          <a:noFill/>
        </p:spPr>
        <p:txBody>
          <a:bodyPr wrap="square" rtlCol="0">
            <a:spAutoFit/>
          </a:bodyPr>
          <a:lstStyle/>
          <a:p>
            <a:r>
              <a:rPr lang="en-US" sz="900" dirty="0" smtClean="0">
                <a:latin typeface="Calibri" pitchFamily="34" charset="0"/>
              </a:rPr>
              <a:t>Authenticated Security Center</a:t>
            </a:r>
            <a:endParaRPr lang="en-US" sz="900" baseline="-25000" dirty="0">
              <a:latin typeface="Calibri" pitchFamily="34" charset="0"/>
            </a:endParaRPr>
          </a:p>
        </p:txBody>
      </p:sp>
      <p:cxnSp>
        <p:nvCxnSpPr>
          <p:cNvPr id="86" name="Straight Connector 85"/>
          <p:cNvCxnSpPr/>
          <p:nvPr/>
        </p:nvCxnSpPr>
        <p:spPr bwMode="auto">
          <a:xfrm>
            <a:off x="6887680" y="3644426"/>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87" name="Straight Connector 86"/>
          <p:cNvCxnSpPr/>
          <p:nvPr/>
        </p:nvCxnSpPr>
        <p:spPr bwMode="auto">
          <a:xfrm>
            <a:off x="6887680" y="3577322"/>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88" name="Straight Connector 87"/>
          <p:cNvCxnSpPr/>
          <p:nvPr/>
        </p:nvCxnSpPr>
        <p:spPr bwMode="auto">
          <a:xfrm>
            <a:off x="6887680" y="3778634"/>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89" name="Straight Connector 88"/>
          <p:cNvCxnSpPr/>
          <p:nvPr/>
        </p:nvCxnSpPr>
        <p:spPr bwMode="auto">
          <a:xfrm>
            <a:off x="6887680" y="3711530"/>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90" name="Straight Connector 89"/>
          <p:cNvCxnSpPr/>
          <p:nvPr/>
        </p:nvCxnSpPr>
        <p:spPr bwMode="auto">
          <a:xfrm>
            <a:off x="6887680" y="3912842"/>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91" name="Straight Connector 90"/>
          <p:cNvCxnSpPr/>
          <p:nvPr/>
        </p:nvCxnSpPr>
        <p:spPr bwMode="auto">
          <a:xfrm>
            <a:off x="6887680" y="3845738"/>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cxnSp>
        <p:nvCxnSpPr>
          <p:cNvPr id="93" name="Straight Connector 92"/>
          <p:cNvCxnSpPr/>
          <p:nvPr/>
        </p:nvCxnSpPr>
        <p:spPr bwMode="auto">
          <a:xfrm>
            <a:off x="6887680" y="3979946"/>
            <a:ext cx="782009" cy="0"/>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sp>
        <p:nvSpPr>
          <p:cNvPr id="94" name="TextBox 93"/>
          <p:cNvSpPr txBox="1"/>
          <p:nvPr/>
        </p:nvSpPr>
        <p:spPr>
          <a:xfrm>
            <a:off x="6257925" y="2414374"/>
            <a:ext cx="2628899" cy="246221"/>
          </a:xfrm>
          <a:prstGeom prst="rect">
            <a:avLst/>
          </a:prstGeom>
          <a:noFill/>
        </p:spPr>
        <p:txBody>
          <a:bodyPr wrap="square" rtlCol="0">
            <a:spAutoFit/>
          </a:bodyPr>
          <a:lstStyle/>
          <a:p>
            <a:r>
              <a:rPr lang="en-US" sz="1000" b="1" dirty="0" smtClean="0">
                <a:solidFill>
                  <a:schemeClr val="tx1">
                    <a:lumMod val="75000"/>
                    <a:lumOff val="25000"/>
                  </a:schemeClr>
                </a:solidFill>
                <a:latin typeface="Calibri" pitchFamily="34" charset="0"/>
              </a:rPr>
              <a:t>Your Current Security Level  (Customer Only)</a:t>
            </a:r>
            <a:endParaRPr lang="en-US" sz="1000" b="1" dirty="0">
              <a:solidFill>
                <a:schemeClr val="tx1">
                  <a:lumMod val="75000"/>
                  <a:lumOff val="25000"/>
                </a:schemeClr>
              </a:solidFill>
              <a:latin typeface="Calibri" pitchFamily="34" charset="0"/>
            </a:endParaRPr>
          </a:p>
        </p:txBody>
      </p:sp>
      <p:sp>
        <p:nvSpPr>
          <p:cNvPr id="95" name="TextBox 94"/>
          <p:cNvSpPr txBox="1"/>
          <p:nvPr/>
        </p:nvSpPr>
        <p:spPr>
          <a:xfrm>
            <a:off x="5926476" y="3039814"/>
            <a:ext cx="582211" cy="246221"/>
          </a:xfrm>
          <a:prstGeom prst="rect">
            <a:avLst/>
          </a:prstGeom>
          <a:noFill/>
        </p:spPr>
        <p:txBody>
          <a:bodyPr wrap="none" rtlCol="0">
            <a:spAutoFit/>
          </a:bodyPr>
          <a:lstStyle/>
          <a:p>
            <a:r>
              <a:rPr lang="en-US" sz="1000" b="1" dirty="0" smtClean="0">
                <a:latin typeface="Calibri" pitchFamily="34" charset="0"/>
              </a:rPr>
              <a:t>SiteKey</a:t>
            </a:r>
            <a:endParaRPr lang="en-US" sz="1000" b="1" dirty="0">
              <a:latin typeface="Calibri" pitchFamily="34" charset="0"/>
            </a:endParaRPr>
          </a:p>
        </p:txBody>
      </p:sp>
      <p:sp>
        <p:nvSpPr>
          <p:cNvPr id="97" name="Rectangle 96"/>
          <p:cNvSpPr/>
          <p:nvPr/>
        </p:nvSpPr>
        <p:spPr bwMode="auto">
          <a:xfrm>
            <a:off x="8129929" y="5128055"/>
            <a:ext cx="356567" cy="286216"/>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98" name="Straight Arrow Connector 97"/>
          <p:cNvCxnSpPr/>
          <p:nvPr/>
        </p:nvCxnSpPr>
        <p:spPr bwMode="auto">
          <a:xfrm>
            <a:off x="2898562" y="4190347"/>
            <a:ext cx="308662" cy="1588"/>
          </a:xfrm>
          <a:prstGeom prst="straightConnector1">
            <a:avLst/>
          </a:prstGeom>
          <a:solidFill>
            <a:schemeClr val="accent1"/>
          </a:solidFill>
          <a:ln w="6350" cap="flat" cmpd="sng" algn="ctr">
            <a:solidFill>
              <a:srgbClr val="C00000"/>
            </a:solidFill>
            <a:prstDash val="solid"/>
            <a:round/>
            <a:headEnd type="none" w="med" len="med"/>
            <a:tailEnd type="triangle" w="med" len="med"/>
          </a:ln>
          <a:effectLst/>
        </p:spPr>
      </p:cxnSp>
      <p:cxnSp>
        <p:nvCxnSpPr>
          <p:cNvPr id="99" name="Straight Arrow Connector 98"/>
          <p:cNvCxnSpPr>
            <a:stCxn id="45" idx="3"/>
          </p:cNvCxnSpPr>
          <p:nvPr/>
        </p:nvCxnSpPr>
        <p:spPr bwMode="auto">
          <a:xfrm>
            <a:off x="6452944" y="3175016"/>
            <a:ext cx="310053" cy="1633"/>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sp>
        <p:nvSpPr>
          <p:cNvPr id="191" name="Rectangle 190"/>
          <p:cNvSpPr/>
          <p:nvPr/>
        </p:nvSpPr>
        <p:spPr bwMode="auto">
          <a:xfrm>
            <a:off x="3281597" y="3722144"/>
            <a:ext cx="1752600" cy="1608757"/>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192" name="Rectangle 191"/>
          <p:cNvSpPr/>
          <p:nvPr/>
        </p:nvSpPr>
        <p:spPr bwMode="auto">
          <a:xfrm>
            <a:off x="3281597" y="3722146"/>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193" name="Rectangle 192"/>
          <p:cNvSpPr/>
          <p:nvPr/>
        </p:nvSpPr>
        <p:spPr bwMode="auto">
          <a:xfrm>
            <a:off x="3423107" y="3893508"/>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94" name="Rectangle 193"/>
          <p:cNvSpPr/>
          <p:nvPr/>
        </p:nvSpPr>
        <p:spPr bwMode="auto">
          <a:xfrm>
            <a:off x="3423107" y="4053175"/>
            <a:ext cx="1042678" cy="397442"/>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95" name="Rectangle 194"/>
          <p:cNvSpPr/>
          <p:nvPr/>
        </p:nvSpPr>
        <p:spPr bwMode="auto">
          <a:xfrm>
            <a:off x="4529579" y="4398145"/>
            <a:ext cx="356567" cy="286216"/>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196" name="Rectangle 195"/>
          <p:cNvSpPr/>
          <p:nvPr/>
        </p:nvSpPr>
        <p:spPr bwMode="auto">
          <a:xfrm>
            <a:off x="4529579" y="4742529"/>
            <a:ext cx="356567" cy="286216"/>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05" name="TextBox 204"/>
          <p:cNvSpPr txBox="1"/>
          <p:nvPr/>
        </p:nvSpPr>
        <p:spPr>
          <a:xfrm>
            <a:off x="3422461" y="3789385"/>
            <a:ext cx="1255594" cy="230832"/>
          </a:xfrm>
          <a:prstGeom prst="rect">
            <a:avLst/>
          </a:prstGeom>
          <a:noFill/>
        </p:spPr>
        <p:txBody>
          <a:bodyPr wrap="square" rtlCol="0">
            <a:spAutoFit/>
          </a:bodyPr>
          <a:lstStyle/>
          <a:p>
            <a:r>
              <a:rPr lang="en-US" sz="900" dirty="0" smtClean="0">
                <a:latin typeface="Calibri" pitchFamily="34" charset="0"/>
              </a:rPr>
              <a:t>Product/Features</a:t>
            </a:r>
            <a:endParaRPr lang="en-US" sz="900" baseline="-25000" dirty="0">
              <a:latin typeface="Calibri" pitchFamily="34" charset="0"/>
            </a:endParaRPr>
          </a:p>
        </p:txBody>
      </p:sp>
      <p:sp>
        <p:nvSpPr>
          <p:cNvPr id="214" name="Rectangle 213"/>
          <p:cNvSpPr/>
          <p:nvPr/>
        </p:nvSpPr>
        <p:spPr bwMode="auto">
          <a:xfrm>
            <a:off x="4529579" y="4053175"/>
            <a:ext cx="356567"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16" name="Rectangle 215"/>
          <p:cNvSpPr/>
          <p:nvPr/>
        </p:nvSpPr>
        <p:spPr bwMode="auto">
          <a:xfrm>
            <a:off x="3423107" y="4517199"/>
            <a:ext cx="1042678" cy="397442"/>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100" b="0" i="0" u="none" strike="noStrike" cap="none" normalizeH="0" baseline="0" dirty="0" smtClean="0">
                <a:ln>
                  <a:noFill/>
                </a:ln>
                <a:solidFill>
                  <a:schemeClr val="tx1"/>
                </a:solidFill>
                <a:effectLst/>
                <a:latin typeface="Franklin Gothic Medium" pitchFamily="34" charset="0"/>
              </a:rPr>
              <a:t>FAQs</a:t>
            </a:r>
          </a:p>
        </p:txBody>
      </p:sp>
      <p:cxnSp>
        <p:nvCxnSpPr>
          <p:cNvPr id="226" name="Straight Arrow Connector 225"/>
          <p:cNvCxnSpPr/>
          <p:nvPr/>
        </p:nvCxnSpPr>
        <p:spPr bwMode="auto">
          <a:xfrm flipV="1">
            <a:off x="2706887" y="2838450"/>
            <a:ext cx="350638" cy="2568"/>
          </a:xfrm>
          <a:prstGeom prst="straightConnector1">
            <a:avLst/>
          </a:prstGeom>
          <a:solidFill>
            <a:schemeClr val="accent1"/>
          </a:solidFill>
          <a:ln w="6350" cap="flat" cmpd="sng" algn="ctr">
            <a:solidFill>
              <a:srgbClr val="C00000"/>
            </a:solidFill>
            <a:prstDash val="solid"/>
            <a:round/>
            <a:headEnd type="none" w="med" len="med"/>
            <a:tailEnd type="triangle" w="med" len="med"/>
          </a:ln>
          <a:effectLst/>
        </p:spPr>
      </p:cxnSp>
      <p:cxnSp>
        <p:nvCxnSpPr>
          <p:cNvPr id="230" name="Straight Connector 229"/>
          <p:cNvCxnSpPr/>
          <p:nvPr/>
        </p:nvCxnSpPr>
        <p:spPr bwMode="auto">
          <a:xfrm rot="5400000">
            <a:off x="1895042" y="4958392"/>
            <a:ext cx="1984064"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231" name="Straight Connector 230"/>
          <p:cNvCxnSpPr/>
          <p:nvPr/>
        </p:nvCxnSpPr>
        <p:spPr bwMode="auto">
          <a:xfrm rot="10800000">
            <a:off x="1696345" y="5948321"/>
            <a:ext cx="1186811"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46" name="Rectangle 245"/>
          <p:cNvSpPr/>
          <p:nvPr/>
        </p:nvSpPr>
        <p:spPr bwMode="auto">
          <a:xfrm>
            <a:off x="867416" y="4413553"/>
            <a:ext cx="1752600" cy="1447800"/>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smtClean="0">
              <a:ln>
                <a:noFill/>
              </a:ln>
              <a:solidFill>
                <a:schemeClr val="tx1"/>
              </a:solidFill>
              <a:effectLst/>
              <a:latin typeface="Franklin Gothic Medium" pitchFamily="34" charset="0"/>
            </a:endParaRPr>
          </a:p>
        </p:txBody>
      </p:sp>
      <p:sp>
        <p:nvSpPr>
          <p:cNvPr id="247" name="Rectangle 246"/>
          <p:cNvSpPr/>
          <p:nvPr/>
        </p:nvSpPr>
        <p:spPr bwMode="auto">
          <a:xfrm>
            <a:off x="867416" y="4413554"/>
            <a:ext cx="1752600" cy="76200"/>
          </a:xfrm>
          <a:prstGeom prst="rect">
            <a:avLst/>
          </a:prstGeom>
          <a:solidFill>
            <a:srgbClr val="D4001A"/>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rgbClr val="C00000"/>
              </a:solidFill>
              <a:effectLst/>
              <a:latin typeface="Franklin Gothic Medium" pitchFamily="34" charset="0"/>
            </a:endParaRPr>
          </a:p>
        </p:txBody>
      </p:sp>
      <p:sp>
        <p:nvSpPr>
          <p:cNvPr id="248" name="Rectangle 247"/>
          <p:cNvSpPr/>
          <p:nvPr/>
        </p:nvSpPr>
        <p:spPr bwMode="auto">
          <a:xfrm>
            <a:off x="1008926" y="4584916"/>
            <a:ext cx="1463040" cy="88726"/>
          </a:xfrm>
          <a:prstGeom prst="rect">
            <a:avLst/>
          </a:prstGeom>
          <a:solidFill>
            <a:schemeClr val="bg1">
              <a:lumMod val="95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49" name="Rectangle 248"/>
          <p:cNvSpPr/>
          <p:nvPr/>
        </p:nvSpPr>
        <p:spPr bwMode="auto">
          <a:xfrm>
            <a:off x="1008926" y="4744584"/>
            <a:ext cx="731520" cy="594974"/>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50" name="Rectangle 249"/>
          <p:cNvSpPr/>
          <p:nvPr/>
        </p:nvSpPr>
        <p:spPr bwMode="auto">
          <a:xfrm>
            <a:off x="1831886" y="4744584"/>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51" name="Rectangle 250"/>
          <p:cNvSpPr/>
          <p:nvPr/>
        </p:nvSpPr>
        <p:spPr bwMode="auto">
          <a:xfrm>
            <a:off x="1831886" y="5075905"/>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sp>
        <p:nvSpPr>
          <p:cNvPr id="252" name="Rectangle 251"/>
          <p:cNvSpPr/>
          <p:nvPr/>
        </p:nvSpPr>
        <p:spPr bwMode="auto">
          <a:xfrm>
            <a:off x="1831886" y="5420289"/>
            <a:ext cx="640080" cy="286216"/>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400" b="0" i="0" u="none" strike="noStrike" cap="none" normalizeH="0" baseline="0" dirty="0" smtClean="0">
              <a:ln>
                <a:noFill/>
              </a:ln>
              <a:solidFill>
                <a:schemeClr val="tx1"/>
              </a:solidFill>
              <a:effectLst/>
              <a:latin typeface="Franklin Gothic Medium" pitchFamily="34" charset="0"/>
            </a:endParaRPr>
          </a:p>
        </p:txBody>
      </p:sp>
      <p:cxnSp>
        <p:nvCxnSpPr>
          <p:cNvPr id="253" name="Straight Connector 252"/>
          <p:cNvCxnSpPr/>
          <p:nvPr/>
        </p:nvCxnSpPr>
        <p:spPr bwMode="auto">
          <a:xfrm>
            <a:off x="1069839" y="4865681"/>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54" name="Straight Connector 253"/>
          <p:cNvCxnSpPr/>
          <p:nvPr/>
        </p:nvCxnSpPr>
        <p:spPr bwMode="auto">
          <a:xfrm>
            <a:off x="1069839" y="4798577"/>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55" name="Straight Connector 254"/>
          <p:cNvCxnSpPr/>
          <p:nvPr/>
        </p:nvCxnSpPr>
        <p:spPr bwMode="auto">
          <a:xfrm>
            <a:off x="1069839" y="4999889"/>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56" name="Straight Connector 255"/>
          <p:cNvCxnSpPr/>
          <p:nvPr/>
        </p:nvCxnSpPr>
        <p:spPr bwMode="auto">
          <a:xfrm>
            <a:off x="1069839" y="4932785"/>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57" name="Straight Connector 256"/>
          <p:cNvCxnSpPr/>
          <p:nvPr/>
        </p:nvCxnSpPr>
        <p:spPr bwMode="auto">
          <a:xfrm>
            <a:off x="1069839" y="5134097"/>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58" name="Straight Connector 257"/>
          <p:cNvCxnSpPr/>
          <p:nvPr/>
        </p:nvCxnSpPr>
        <p:spPr bwMode="auto">
          <a:xfrm>
            <a:off x="1069839" y="5066993"/>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59" name="Straight Connector 258"/>
          <p:cNvCxnSpPr/>
          <p:nvPr/>
        </p:nvCxnSpPr>
        <p:spPr bwMode="auto">
          <a:xfrm>
            <a:off x="1069839" y="5268306"/>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260" name="Straight Connector 259"/>
          <p:cNvCxnSpPr/>
          <p:nvPr/>
        </p:nvCxnSpPr>
        <p:spPr bwMode="auto">
          <a:xfrm>
            <a:off x="1069839" y="5201201"/>
            <a:ext cx="548640" cy="0"/>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261" name="TextBox 260"/>
          <p:cNvSpPr txBox="1"/>
          <p:nvPr/>
        </p:nvSpPr>
        <p:spPr>
          <a:xfrm>
            <a:off x="1008280" y="4480793"/>
            <a:ext cx="1255594" cy="230832"/>
          </a:xfrm>
          <a:prstGeom prst="rect">
            <a:avLst/>
          </a:prstGeom>
          <a:noFill/>
        </p:spPr>
        <p:txBody>
          <a:bodyPr wrap="square" rtlCol="0">
            <a:spAutoFit/>
          </a:bodyPr>
          <a:lstStyle/>
          <a:p>
            <a:r>
              <a:rPr lang="en-US" sz="900" dirty="0" smtClean="0">
                <a:latin typeface="Calibri" pitchFamily="34" charset="0"/>
              </a:rPr>
              <a:t>Standard Security  = S</a:t>
            </a:r>
            <a:r>
              <a:rPr lang="en-US" sz="900" baseline="-25000" dirty="0" smtClean="0">
                <a:latin typeface="Calibri" pitchFamily="34" charset="0"/>
              </a:rPr>
              <a:t>1</a:t>
            </a:r>
            <a:endParaRPr lang="en-US" sz="900" baseline="-25000" dirty="0">
              <a:latin typeface="Calibri" pitchFamily="34" charset="0"/>
            </a:endParaRPr>
          </a:p>
        </p:txBody>
      </p:sp>
      <p:sp>
        <p:nvSpPr>
          <p:cNvPr id="263" name="TextBox 262"/>
          <p:cNvSpPr txBox="1"/>
          <p:nvPr/>
        </p:nvSpPr>
        <p:spPr>
          <a:xfrm>
            <a:off x="3019425" y="1857375"/>
            <a:ext cx="2667000" cy="1477328"/>
          </a:xfrm>
          <a:prstGeom prst="rect">
            <a:avLst/>
          </a:prstGeom>
          <a:noFill/>
        </p:spPr>
        <p:txBody>
          <a:bodyPr wrap="square" rtlCol="0">
            <a:spAutoFit/>
          </a:bodyPr>
          <a:lstStyle/>
          <a:p>
            <a:r>
              <a:rPr lang="en-US" sz="1000" b="1" dirty="0" smtClean="0">
                <a:solidFill>
                  <a:schemeClr val="tx1">
                    <a:lumMod val="75000"/>
                    <a:lumOff val="25000"/>
                  </a:schemeClr>
                </a:solidFill>
                <a:latin typeface="Calibri" pitchFamily="34" charset="0"/>
              </a:rPr>
              <a:t>Product Details: </a:t>
            </a:r>
            <a:endParaRPr lang="en-US" sz="1000" dirty="0" smtClean="0">
              <a:solidFill>
                <a:schemeClr val="tx1">
                  <a:lumMod val="75000"/>
                  <a:lumOff val="25000"/>
                </a:schemeClr>
              </a:solidFill>
              <a:latin typeface="Calibri" pitchFamily="34" charset="0"/>
            </a:endParaRPr>
          </a:p>
          <a:p>
            <a:r>
              <a:rPr lang="en-US" sz="1000" dirty="0" smtClean="0">
                <a:solidFill>
                  <a:schemeClr val="tx1">
                    <a:lumMod val="75000"/>
                    <a:lumOff val="25000"/>
                  </a:schemeClr>
                </a:solidFill>
                <a:latin typeface="Calibri" pitchFamily="34" charset="0"/>
              </a:rPr>
              <a:t>Provides detailed explanation of how the individual products work and how the products work together to provide a blanket of protection. For example, McAfee Virus protects from viruses and McAfee </a:t>
            </a:r>
            <a:r>
              <a:rPr lang="en-US" sz="1000" dirty="0" err="1" smtClean="0">
                <a:solidFill>
                  <a:schemeClr val="tx1">
                    <a:lumMod val="75000"/>
                    <a:lumOff val="25000"/>
                  </a:schemeClr>
                </a:solidFill>
                <a:latin typeface="Calibri" pitchFamily="34" charset="0"/>
              </a:rPr>
              <a:t>SiteAdvisor</a:t>
            </a:r>
            <a:r>
              <a:rPr lang="en-US" sz="1000" dirty="0" smtClean="0">
                <a:solidFill>
                  <a:schemeClr val="tx1">
                    <a:lumMod val="75000"/>
                    <a:lumOff val="25000"/>
                  </a:schemeClr>
                </a:solidFill>
                <a:latin typeface="Calibri" pitchFamily="34" charset="0"/>
              </a:rPr>
              <a:t> evaluates site for potential threats. Combined, the two products work together by blocking malicious sites and malicious downloads. </a:t>
            </a:r>
          </a:p>
        </p:txBody>
      </p:sp>
      <p:cxnSp>
        <p:nvCxnSpPr>
          <p:cNvPr id="264" name="Straight Connector 263"/>
          <p:cNvCxnSpPr/>
          <p:nvPr/>
        </p:nvCxnSpPr>
        <p:spPr bwMode="auto">
          <a:xfrm rot="10800000">
            <a:off x="2507635" y="1703872"/>
            <a:ext cx="3179929"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267" name="Straight Connector 266"/>
          <p:cNvCxnSpPr/>
          <p:nvPr/>
        </p:nvCxnSpPr>
        <p:spPr bwMode="auto">
          <a:xfrm rot="5400000">
            <a:off x="3452594" y="3957851"/>
            <a:ext cx="4476466"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270" name="TextBox 269"/>
          <p:cNvSpPr txBox="1"/>
          <p:nvPr/>
        </p:nvSpPr>
        <p:spPr>
          <a:xfrm>
            <a:off x="6022501" y="1494573"/>
            <a:ext cx="2647666" cy="707886"/>
          </a:xfrm>
          <a:prstGeom prst="rect">
            <a:avLst/>
          </a:prstGeom>
          <a:noFill/>
        </p:spPr>
        <p:txBody>
          <a:bodyPr wrap="square" rtlCol="0">
            <a:spAutoFit/>
          </a:bodyPr>
          <a:lstStyle/>
          <a:p>
            <a:r>
              <a:rPr lang="en-US" sz="1000" b="1" dirty="0" smtClean="0">
                <a:solidFill>
                  <a:schemeClr val="tx1">
                    <a:lumMod val="75000"/>
                    <a:lumOff val="25000"/>
                  </a:schemeClr>
                </a:solidFill>
                <a:latin typeface="Calibri" pitchFamily="34" charset="0"/>
              </a:rPr>
              <a:t>Check your security level: </a:t>
            </a:r>
            <a:r>
              <a:rPr lang="en-US" sz="1000" dirty="0" smtClean="0">
                <a:solidFill>
                  <a:schemeClr val="tx1">
                    <a:lumMod val="75000"/>
                    <a:lumOff val="25000"/>
                  </a:schemeClr>
                </a:solidFill>
                <a:latin typeface="Calibri" pitchFamily="34" charset="0"/>
              </a:rPr>
              <a:t>Embedded in the authenticated environment, customers can use site to sign in and check their current security level. Opportunity to educate and up sell. </a:t>
            </a:r>
            <a:endParaRPr lang="en-US" sz="900" dirty="0">
              <a:solidFill>
                <a:schemeClr val="tx1">
                  <a:lumMod val="75000"/>
                  <a:lumOff val="25000"/>
                </a:schemeClr>
              </a:solidFill>
              <a:latin typeface="Calibri" pitchFamily="34" charset="0"/>
            </a:endParaRPr>
          </a:p>
        </p:txBody>
      </p:sp>
      <p:cxnSp>
        <p:nvCxnSpPr>
          <p:cNvPr id="283" name="Straight Arrow Connector 282"/>
          <p:cNvCxnSpPr/>
          <p:nvPr/>
        </p:nvCxnSpPr>
        <p:spPr bwMode="auto">
          <a:xfrm rot="16200000" flipH="1">
            <a:off x="7807975" y="4549208"/>
            <a:ext cx="549117" cy="10818"/>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sp>
        <p:nvSpPr>
          <p:cNvPr id="286" name="TextBox 285"/>
          <p:cNvSpPr txBox="1"/>
          <p:nvPr/>
        </p:nvSpPr>
        <p:spPr>
          <a:xfrm>
            <a:off x="7340249" y="4036061"/>
            <a:ext cx="898003" cy="246221"/>
          </a:xfrm>
          <a:prstGeom prst="rect">
            <a:avLst/>
          </a:prstGeom>
          <a:noFill/>
        </p:spPr>
        <p:txBody>
          <a:bodyPr wrap="none" rtlCol="0">
            <a:spAutoFit/>
          </a:bodyPr>
          <a:lstStyle/>
          <a:p>
            <a:r>
              <a:rPr lang="en-US" sz="1000" b="1" dirty="0" smtClean="0">
                <a:solidFill>
                  <a:schemeClr val="tx1">
                    <a:lumMod val="75000"/>
                    <a:lumOff val="25000"/>
                  </a:schemeClr>
                </a:solidFill>
                <a:latin typeface="Calibri" pitchFamily="34" charset="0"/>
              </a:rPr>
              <a:t>Add Products</a:t>
            </a:r>
            <a:endParaRPr lang="en-US" sz="1000" b="1" dirty="0">
              <a:solidFill>
                <a:schemeClr val="tx1">
                  <a:lumMod val="75000"/>
                  <a:lumOff val="25000"/>
                </a:schemeClr>
              </a:solidFill>
              <a:latin typeface="Calibri" pitchFamily="34" charset="0"/>
            </a:endParaRPr>
          </a:p>
        </p:txBody>
      </p:sp>
      <p:sp>
        <p:nvSpPr>
          <p:cNvPr id="121" name="TextBox 120"/>
          <p:cNvSpPr txBox="1"/>
          <p:nvPr/>
        </p:nvSpPr>
        <p:spPr>
          <a:xfrm>
            <a:off x="5909481" y="1064521"/>
            <a:ext cx="3017520" cy="365760"/>
          </a:xfrm>
          <a:prstGeom prst="rect">
            <a:avLst/>
          </a:prstGeom>
          <a:solidFill>
            <a:schemeClr val="bg2"/>
          </a:solidFill>
          <a:ln>
            <a:solidFill>
              <a:schemeClr val="bg1">
                <a:lumMod val="85000"/>
              </a:schemeClr>
            </a:solidFill>
          </a:ln>
        </p:spPr>
        <p:txBody>
          <a:bodyPr wrap="square" anchor="ctr">
            <a:noAutofit/>
          </a:bodyPr>
          <a:lstStyle/>
          <a:p>
            <a:pPr>
              <a:defRPr/>
            </a:pPr>
            <a:r>
              <a:rPr lang="en-US" sz="1200" b="1" dirty="0" smtClean="0">
                <a:solidFill>
                  <a:schemeClr val="tx1">
                    <a:lumMod val="75000"/>
                    <a:lumOff val="25000"/>
                  </a:schemeClr>
                </a:solidFill>
                <a:latin typeface="Calibri" pitchFamily="34" charset="0"/>
              </a:rPr>
              <a:t>Gen 2 (Authenticated) </a:t>
            </a:r>
            <a:endParaRPr lang="en-US" sz="1200" b="1" dirty="0">
              <a:solidFill>
                <a:schemeClr val="tx1">
                  <a:lumMod val="75000"/>
                  <a:lumOff val="25000"/>
                </a:schemeClr>
              </a:solidFill>
              <a:latin typeface="Calibri" pitchFamily="34" charset="0"/>
            </a:endParaRPr>
          </a:p>
        </p:txBody>
      </p:sp>
      <p:sp>
        <p:nvSpPr>
          <p:cNvPr id="123" name="Rectangle 122"/>
          <p:cNvSpPr/>
          <p:nvPr/>
        </p:nvSpPr>
        <p:spPr bwMode="auto">
          <a:xfrm>
            <a:off x="5841087" y="753440"/>
            <a:ext cx="752437" cy="2286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00" b="0" i="0" u="none" strike="noStrike" cap="none" normalizeH="0" baseline="0" dirty="0" smtClean="0">
                <a:ln>
                  <a:noFill/>
                </a:ln>
                <a:solidFill>
                  <a:schemeClr val="tx1"/>
                </a:solidFill>
                <a:effectLst/>
                <a:latin typeface="Calibri" pitchFamily="34" charset="0"/>
              </a:rPr>
              <a:t> Learn</a:t>
            </a:r>
            <a:endParaRPr kumimoji="0" lang="en-US" sz="1000" b="0" i="0" u="none" strike="noStrike" cap="none" normalizeH="0" baseline="-25000" dirty="0" smtClean="0">
              <a:ln>
                <a:noFill/>
              </a:ln>
              <a:solidFill>
                <a:schemeClr val="tx1"/>
              </a:solidFill>
              <a:effectLst/>
              <a:latin typeface="Calibri" pitchFamily="34" charset="0"/>
            </a:endParaRPr>
          </a:p>
        </p:txBody>
      </p:sp>
      <p:sp>
        <p:nvSpPr>
          <p:cNvPr id="124" name="Rectangle 123"/>
          <p:cNvSpPr/>
          <p:nvPr/>
        </p:nvSpPr>
        <p:spPr bwMode="auto">
          <a:xfrm>
            <a:off x="6896993" y="753440"/>
            <a:ext cx="752437" cy="2286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00" b="0" i="0" u="none" strike="noStrike" cap="none" normalizeH="0" baseline="0" dirty="0" smtClean="0">
                <a:ln>
                  <a:noFill/>
                </a:ln>
                <a:solidFill>
                  <a:schemeClr val="tx1"/>
                </a:solidFill>
                <a:effectLst/>
                <a:latin typeface="Calibri" pitchFamily="34" charset="0"/>
              </a:rPr>
              <a:t> Choose</a:t>
            </a:r>
            <a:endParaRPr kumimoji="0" lang="en-US" sz="1000" b="0" i="0" u="none" strike="noStrike" cap="none" normalizeH="0" baseline="-25000" dirty="0" smtClean="0">
              <a:ln>
                <a:noFill/>
              </a:ln>
              <a:solidFill>
                <a:schemeClr val="tx1"/>
              </a:solidFill>
              <a:effectLst/>
              <a:latin typeface="Calibri" pitchFamily="34" charset="0"/>
            </a:endParaRPr>
          </a:p>
        </p:txBody>
      </p:sp>
      <p:sp>
        <p:nvSpPr>
          <p:cNvPr id="125" name="Rectangle 124"/>
          <p:cNvSpPr/>
          <p:nvPr/>
        </p:nvSpPr>
        <p:spPr bwMode="auto">
          <a:xfrm>
            <a:off x="7942022" y="753440"/>
            <a:ext cx="752437" cy="228600"/>
          </a:xfrm>
          <a:prstGeom prst="rect">
            <a:avLst/>
          </a:prstGeom>
          <a:noFill/>
          <a:ln w="3175" cap="flat" cmpd="sng" algn="ctr">
            <a:solidFill>
              <a:schemeClr val="bg1">
                <a:lumMod val="85000"/>
              </a:schemeClr>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r>
              <a:rPr kumimoji="0" lang="en-US" sz="1000" b="0" i="0" u="none" strike="noStrike" cap="none" normalizeH="0" baseline="0" dirty="0" smtClean="0">
                <a:ln>
                  <a:noFill/>
                </a:ln>
                <a:solidFill>
                  <a:schemeClr val="tx1"/>
                </a:solidFill>
                <a:effectLst/>
                <a:latin typeface="Calibri" pitchFamily="34" charset="0"/>
              </a:rPr>
              <a:t> Use</a:t>
            </a:r>
            <a:endParaRPr kumimoji="0" lang="en-US" sz="1000" b="0" i="0" u="none" strike="noStrike" cap="none" normalizeH="0" baseline="-25000" dirty="0" smtClean="0">
              <a:ln>
                <a:noFill/>
              </a:ln>
              <a:solidFill>
                <a:schemeClr val="tx1"/>
              </a:solidFill>
              <a:effectLst/>
              <a:latin typeface="Calibri" pitchFamily="34" charset="0"/>
            </a:endParaRPr>
          </a:p>
        </p:txBody>
      </p:sp>
      <p:sp>
        <p:nvSpPr>
          <p:cNvPr id="126" name="Rectangle 125"/>
          <p:cNvSpPr/>
          <p:nvPr/>
        </p:nvSpPr>
        <p:spPr bwMode="auto">
          <a:xfrm>
            <a:off x="6592315" y="753440"/>
            <a:ext cx="228600" cy="228600"/>
          </a:xfrm>
          <a:prstGeom prst="rect">
            <a:avLst/>
          </a:prstGeom>
          <a:solidFill>
            <a:srgbClr val="FFC00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200" b="0" i="0" u="none" strike="noStrike" cap="none" normalizeH="0" baseline="0" smtClean="0">
              <a:ln>
                <a:noFill/>
              </a:ln>
              <a:solidFill>
                <a:schemeClr val="tx1"/>
              </a:solidFill>
              <a:effectLst/>
              <a:latin typeface="Calibri" pitchFamily="34" charset="0"/>
            </a:endParaRPr>
          </a:p>
        </p:txBody>
      </p:sp>
      <p:sp>
        <p:nvSpPr>
          <p:cNvPr id="127" name="Rectangle 126"/>
          <p:cNvSpPr/>
          <p:nvPr/>
        </p:nvSpPr>
        <p:spPr bwMode="auto">
          <a:xfrm>
            <a:off x="8693250" y="753440"/>
            <a:ext cx="228600" cy="228600"/>
          </a:xfrm>
          <a:prstGeom prst="rect">
            <a:avLst/>
          </a:prstGeom>
          <a:solidFill>
            <a:schemeClr val="accent1">
              <a:lumMod val="20000"/>
              <a:lumOff val="80000"/>
            </a:schemeClr>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200" b="0" i="0" u="none" strike="noStrike" cap="none" normalizeH="0" baseline="0" smtClean="0">
              <a:ln>
                <a:noFill/>
              </a:ln>
              <a:solidFill>
                <a:schemeClr val="tx1"/>
              </a:solidFill>
              <a:effectLst/>
              <a:latin typeface="Calibri" pitchFamily="34" charset="0"/>
            </a:endParaRPr>
          </a:p>
        </p:txBody>
      </p:sp>
      <p:sp>
        <p:nvSpPr>
          <p:cNvPr id="128" name="Rectangle 127"/>
          <p:cNvSpPr/>
          <p:nvPr/>
        </p:nvSpPr>
        <p:spPr bwMode="auto">
          <a:xfrm>
            <a:off x="7648221" y="753440"/>
            <a:ext cx="228600" cy="228600"/>
          </a:xfrm>
          <a:prstGeom prst="rect">
            <a:avLst/>
          </a:prstGeom>
          <a:solidFill>
            <a:srgbClr val="92D050"/>
          </a:solidFill>
          <a:ln w="31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D4001A"/>
              </a:buClr>
              <a:buSzTx/>
              <a:buFontTx/>
              <a:buNone/>
              <a:tabLst/>
            </a:pPr>
            <a:endParaRPr kumimoji="0" lang="en-US" sz="1200" b="0" i="0" u="none" strike="noStrike" cap="none" normalizeH="0" baseline="0" smtClean="0">
              <a:ln>
                <a:noFill/>
              </a:ln>
              <a:solidFill>
                <a:schemeClr val="tx1"/>
              </a:solidFill>
              <a:effectLst/>
              <a:latin typeface="Calibri" pitchFamily="34" charset="0"/>
            </a:endParaRPr>
          </a:p>
        </p:txBody>
      </p:sp>
      <p:sp>
        <p:nvSpPr>
          <p:cNvPr id="28" name="TextBox 27"/>
          <p:cNvSpPr txBox="1"/>
          <p:nvPr/>
        </p:nvSpPr>
        <p:spPr>
          <a:xfrm>
            <a:off x="609802" y="1064520"/>
            <a:ext cx="5303520" cy="365760"/>
          </a:xfrm>
          <a:prstGeom prst="rect">
            <a:avLst/>
          </a:prstGeom>
          <a:solidFill>
            <a:schemeClr val="accent5">
              <a:lumMod val="20000"/>
              <a:lumOff val="80000"/>
            </a:schemeClr>
          </a:solidFill>
          <a:ln>
            <a:solidFill>
              <a:schemeClr val="bg1">
                <a:lumMod val="85000"/>
              </a:schemeClr>
            </a:solidFill>
          </a:ln>
        </p:spPr>
        <p:txBody>
          <a:bodyPr wrap="square" anchor="ctr">
            <a:noAutofit/>
          </a:bodyPr>
          <a:lstStyle/>
          <a:p>
            <a:pPr>
              <a:defRPr/>
            </a:pPr>
            <a:r>
              <a:rPr lang="en-US" sz="1200" b="1" dirty="0" smtClean="0">
                <a:solidFill>
                  <a:schemeClr val="tx1">
                    <a:lumMod val="75000"/>
                    <a:lumOff val="25000"/>
                  </a:schemeClr>
                </a:solidFill>
                <a:latin typeface="Calibri" pitchFamily="34" charset="0"/>
              </a:rPr>
              <a:t>Gen 1 (Unauthenticated)</a:t>
            </a:r>
            <a:endParaRPr lang="en-US" sz="1200" b="1" dirty="0">
              <a:solidFill>
                <a:schemeClr val="tx1">
                  <a:lumMod val="75000"/>
                  <a:lumOff val="25000"/>
                </a:schemeClr>
              </a:solidFill>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5_HS-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HS-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bg2"/>
          </a:solidFill>
        </a:ln>
      </a:spPr>
      <a:bodyPr rtlCol="0" anchor="ctr"/>
      <a:lstStyle>
        <a:defPPr algn="ctr">
          <a:defRPr sz="1200" dirty="0" smtClean="0">
            <a:solidFill>
              <a:schemeClr val="tx1"/>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5_HS-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HS-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HS-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HS-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HS-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HS-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HS-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HS-Presentation 8">
        <a:dk1>
          <a:srgbClr val="000000"/>
        </a:dk1>
        <a:lt1>
          <a:srgbClr val="FFFFFF"/>
        </a:lt1>
        <a:dk2>
          <a:srgbClr val="000000"/>
        </a:dk2>
        <a:lt2>
          <a:srgbClr val="808080"/>
        </a:lt2>
        <a:accent1>
          <a:srgbClr val="E0D4BB"/>
        </a:accent1>
        <a:accent2>
          <a:srgbClr val="D4001A"/>
        </a:accent2>
        <a:accent3>
          <a:srgbClr val="FFFFFF"/>
        </a:accent3>
        <a:accent4>
          <a:srgbClr val="000000"/>
        </a:accent4>
        <a:accent5>
          <a:srgbClr val="EDE6DA"/>
        </a:accent5>
        <a:accent6>
          <a:srgbClr val="C00016"/>
        </a:accent6>
        <a:hlink>
          <a:srgbClr val="003767"/>
        </a:hlink>
        <a:folHlink>
          <a:srgbClr val="A58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ost xmlns="5156d26d-b1f9-424b-9935-ba09216c20ea">true</Post>
    <Meeting_x0020_Date xmlns="5156d26d-b1f9-424b-9935-ba09216c20ea">2010-12-10T05:00:00+00:00</Meeting_x0020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91A30A2AD1924D9A3D66DD425C3230" ma:contentTypeVersion="2" ma:contentTypeDescription="Create a new document." ma:contentTypeScope="" ma:versionID="51172a48244c0ba91b1d274fa608deb0">
  <xsd:schema xmlns:xsd="http://www.w3.org/2001/XMLSchema" xmlns:p="http://schemas.microsoft.com/office/2006/metadata/properties" xmlns:ns2="5156d26d-b1f9-424b-9935-ba09216c20ea" targetNamespace="http://schemas.microsoft.com/office/2006/metadata/properties" ma:root="true" ma:fieldsID="ebf253fdd370394f3ae7f3289cffbc45" ns2:_="">
    <xsd:import namespace="5156d26d-b1f9-424b-9935-ba09216c20ea"/>
    <xsd:element name="properties">
      <xsd:complexType>
        <xsd:sequence>
          <xsd:element name="documentManagement">
            <xsd:complexType>
              <xsd:all>
                <xsd:element ref="ns2:Meeting_x0020_Date"/>
                <xsd:element ref="ns2:Post" minOccurs="0"/>
              </xsd:all>
            </xsd:complexType>
          </xsd:element>
        </xsd:sequence>
      </xsd:complexType>
    </xsd:element>
  </xsd:schema>
  <xsd:schema xmlns:xsd="http://www.w3.org/2001/XMLSchema" xmlns:dms="http://schemas.microsoft.com/office/2006/documentManagement/types" targetNamespace="5156d26d-b1f9-424b-9935-ba09216c20ea" elementFormDefault="qualified">
    <xsd:import namespace="http://schemas.microsoft.com/office/2006/documentManagement/types"/>
    <xsd:element name="Meeting_x0020_Date" ma:index="8" ma:displayName="Meeting Date" ma:format="DateOnly" ma:internalName="Meeting_x0020_Date">
      <xsd:simpleType>
        <xsd:restriction base="dms:DateTime"/>
      </xsd:simpleType>
    </xsd:element>
    <xsd:element name="Post" ma:index="9" nillable="true" ma:displayName="Post" ma:default="0" ma:internalName="Pos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05199D1-C244-472E-B05C-FAA2705D5B5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5156d26d-b1f9-424b-9935-ba09216c20ea"/>
    <ds:schemaRef ds:uri="http://schemas.openxmlformats.org/package/2006/metadata/core-properties"/>
  </ds:schemaRefs>
</ds:datastoreItem>
</file>

<file path=customXml/itemProps2.xml><?xml version="1.0" encoding="utf-8"?>
<ds:datastoreItem xmlns:ds="http://schemas.openxmlformats.org/officeDocument/2006/customXml" ds:itemID="{3979F0F8-74BA-4587-B9C3-2A75511330A0}">
  <ds:schemaRefs>
    <ds:schemaRef ds:uri="http://schemas.microsoft.com/sharepoint/v3/contenttype/forms"/>
  </ds:schemaRefs>
</ds:datastoreItem>
</file>

<file path=customXml/itemProps3.xml><?xml version="1.0" encoding="utf-8"?>
<ds:datastoreItem xmlns:ds="http://schemas.openxmlformats.org/officeDocument/2006/customXml" ds:itemID="{3049E04D-1969-46CD-9866-56925B155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6d26d-b1f9-424b-9935-ba09216c20e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107320</TotalTime>
  <Words>3044</Words>
  <Application>Microsoft Macintosh PowerPoint</Application>
  <PresentationFormat>Letter Paper (8.5x11 in)</PresentationFormat>
  <Paragraphs>266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5_HS-Presentation</vt:lpstr>
      <vt:lpstr>PowerPoint Presentation</vt:lpstr>
      <vt:lpstr>  Strategic Summary:  Security</vt:lpstr>
      <vt:lpstr>   Strategic Summary:  Security </vt:lpstr>
      <vt:lpstr>   Strategic Summary:  Security </vt:lpstr>
      <vt:lpstr>PowerPoint Presentation</vt:lpstr>
      <vt:lpstr>  Customer Experience Today </vt:lpstr>
      <vt:lpstr>Proposed Channel Brief </vt:lpstr>
      <vt:lpstr>Recommendations</vt:lpstr>
      <vt:lpstr>Customer Experience Maps: Security Center</vt:lpstr>
      <vt:lpstr>Customer Experience Maps: Security Landing Page</vt:lpstr>
      <vt:lpstr>Customer Experience Maps: LP Comps</vt:lpstr>
      <vt:lpstr>Individual Security Package: Heightened Security</vt:lpstr>
      <vt:lpstr>Awareness &amp; Education vs. Checklist</vt:lpstr>
      <vt:lpstr>Appendix </vt:lpstr>
      <vt:lpstr>Competitive Landscape – Chase </vt:lpstr>
      <vt:lpstr>Competitive Landscape - Wells Fargo</vt:lpstr>
      <vt:lpstr>Digital and Non-Digital Channel Placements</vt:lpstr>
      <vt:lpstr>Fraud Loss Overview 2007-2011</vt:lpstr>
      <vt:lpstr>  Trusteer All-Play SASI – launched 3/29 </vt:lpstr>
    </vt:vector>
  </TitlesOfParts>
  <Manager/>
  <Company>Bank of America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Jenny Honeycutt</dc:creator>
  <cp:keywords/>
  <dc:description/>
  <cp:lastModifiedBy>Jenny Honeycutt</cp:lastModifiedBy>
  <cp:revision>6210</cp:revision>
  <dcterms:created xsi:type="dcterms:W3CDTF">2008-10-09T00:40:59Z</dcterms:created>
  <dcterms:modified xsi:type="dcterms:W3CDTF">2012-04-18T15:03:09Z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0x0101007E91A30A2AD1924D9A3D66DD425C3230</vt:lpwstr>
  </property>
</Properties>
</file>